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78" r:id="rId3"/>
    <p:sldId id="270" r:id="rId4"/>
    <p:sldId id="261" r:id="rId5"/>
    <p:sldId id="289" r:id="rId6"/>
    <p:sldId id="267" r:id="rId7"/>
    <p:sldId id="284" r:id="rId8"/>
    <p:sldId id="264" r:id="rId9"/>
    <p:sldId id="269" r:id="rId10"/>
    <p:sldId id="273" r:id="rId11"/>
    <p:sldId id="272" r:id="rId12"/>
    <p:sldId id="274" r:id="rId13"/>
    <p:sldId id="263" r:id="rId14"/>
    <p:sldId id="286" r:id="rId15"/>
    <p:sldId id="265" r:id="rId16"/>
    <p:sldId id="281" r:id="rId17"/>
    <p:sldId id="282" r:id="rId18"/>
    <p:sldId id="283" r:id="rId19"/>
    <p:sldId id="285" r:id="rId20"/>
    <p:sldId id="275" r:id="rId21"/>
    <p:sldId id="276" r:id="rId22"/>
    <p:sldId id="287" r:id="rId23"/>
    <p:sldId id="279" r:id="rId24"/>
    <p:sldId id="288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58114" autoAdjust="0"/>
  </p:normalViewPr>
  <p:slideViewPr>
    <p:cSldViewPr snapToGrid="0">
      <p:cViewPr varScale="1">
        <p:scale>
          <a:sx n="56" d="100"/>
          <a:sy n="56" d="100"/>
        </p:scale>
        <p:origin x="11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1284D-05FE-46E6-89EB-0400F9965BC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AB10F-5CC3-428A-9957-4C9EDBFB8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5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/>
              <a:t>. </a:t>
            </a:r>
          </a:p>
          <a:p>
            <a:r>
              <a:rPr lang="ko-KR" altLang="en-US"/>
              <a:t>이미지 </a:t>
            </a:r>
            <a:r>
              <a:rPr lang="ko-KR" altLang="en-US" dirty="0"/>
              <a:t>기반 </a:t>
            </a:r>
            <a:r>
              <a:rPr lang="ko-KR" altLang="en-US" dirty="0" err="1"/>
              <a:t>파티클</a:t>
            </a:r>
            <a:r>
              <a:rPr lang="ko-KR" altLang="en-US" dirty="0"/>
              <a:t> 충돌 처리 시스템을 발표할</a:t>
            </a:r>
          </a:p>
          <a:p>
            <a:r>
              <a:rPr lang="ko-KR" altLang="en-US" dirty="0"/>
              <a:t>미디어융합디자인 대학원 석사과정 이용선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6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논문의 첫 프레임에서는 충돌감지 텍스처에 아무런 데이터가 없어 충돌처리가 진행되지 않으며</a:t>
            </a:r>
          </a:p>
          <a:p>
            <a:r>
              <a:rPr lang="ko-KR" altLang="en-US" dirty="0"/>
              <a:t>충돌 감지 텍스처에 </a:t>
            </a:r>
            <a:r>
              <a:rPr lang="ko-KR" altLang="en-US" dirty="0" err="1"/>
              <a:t>파티클들의</a:t>
            </a:r>
            <a:r>
              <a:rPr lang="ko-KR" altLang="en-US" dirty="0"/>
              <a:t> 위치정보가 입력됩니다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감지 텍스처가 생성된 첫 프레임 이후의 </a:t>
            </a:r>
            <a:r>
              <a:rPr lang="ko-KR" altLang="en-US" dirty="0" err="1"/>
              <a:t>파티클</a:t>
            </a:r>
            <a:r>
              <a:rPr lang="ko-KR" altLang="en-US" dirty="0"/>
              <a:t> 충돌처리는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그래픽스 파이프라인에 입력된 정점 정보를 정수형 </a:t>
            </a:r>
            <a:r>
              <a:rPr lang="en-US" altLang="ko-KR" dirty="0"/>
              <a:t>2</a:t>
            </a:r>
            <a:r>
              <a:rPr lang="ko-KR" altLang="en-US" dirty="0"/>
              <a:t>차원 인덱스로 변형시킵니다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구해진 </a:t>
            </a:r>
            <a:r>
              <a:rPr lang="en-US" altLang="ko-KR" dirty="0"/>
              <a:t>Base Texel</a:t>
            </a:r>
            <a:r>
              <a:rPr lang="ko-KR" altLang="en-US" dirty="0"/>
              <a:t>를 </a:t>
            </a:r>
            <a:r>
              <a:rPr lang="en-US" altLang="ko-KR" dirty="0"/>
              <a:t>OpenGL</a:t>
            </a:r>
            <a:r>
              <a:rPr lang="ko-KR" altLang="en-US" dirty="0"/>
              <a:t>에서 제공하는 </a:t>
            </a:r>
            <a:r>
              <a:rPr lang="en-US" altLang="ko-KR" dirty="0" err="1"/>
              <a:t>texelFectch</a:t>
            </a:r>
            <a:r>
              <a:rPr lang="en-US" altLang="ko-KR" dirty="0"/>
              <a:t> </a:t>
            </a:r>
            <a:r>
              <a:rPr lang="ko-KR" altLang="en-US" dirty="0"/>
              <a:t>함수를 사용하여 충돌 감지 텍스처에 저장된 </a:t>
            </a:r>
            <a:r>
              <a:rPr lang="en-US" altLang="ko-KR" dirty="0"/>
              <a:t>3</a:t>
            </a:r>
            <a:r>
              <a:rPr lang="ko-KR" altLang="en-US" dirty="0"/>
              <a:t>차원 위치 정보를 샘플링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샘플링해서 얻어진 현재 </a:t>
            </a:r>
            <a:r>
              <a:rPr lang="ko-KR" altLang="en-US" dirty="0" err="1"/>
              <a:t>파티클의</a:t>
            </a:r>
            <a:r>
              <a:rPr lang="ko-KR" altLang="en-US" dirty="0"/>
              <a:t> 위치를 </a:t>
            </a:r>
            <a:r>
              <a:rPr lang="en-US" altLang="ko-KR" dirty="0" err="1"/>
              <a:t>curr_pos</a:t>
            </a:r>
            <a:r>
              <a:rPr lang="en-US" altLang="ko-KR" dirty="0"/>
              <a:t> </a:t>
            </a:r>
            <a:r>
              <a:rPr lang="ko-KR" altLang="en-US" dirty="0"/>
              <a:t>변수에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213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 주변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샘플링하기 위해서 </a:t>
            </a:r>
            <a:r>
              <a:rPr lang="en-US" altLang="ko-KR" dirty="0" err="1"/>
              <a:t>texel_base</a:t>
            </a:r>
            <a:r>
              <a:rPr lang="en-US" altLang="ko-KR" dirty="0"/>
              <a:t> </a:t>
            </a:r>
            <a:r>
              <a:rPr lang="ko-KR" altLang="en-US" dirty="0"/>
              <a:t>변수를 기준으로 </a:t>
            </a:r>
            <a:r>
              <a:rPr lang="en-US" altLang="ko-KR" dirty="0"/>
              <a:t>2</a:t>
            </a:r>
            <a:r>
              <a:rPr lang="ko-KR" altLang="en-US" dirty="0"/>
              <a:t>중 반복문을 순환하며 샘플링을 진행합니다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중 반복문을 순환하기전 가장 가까운 </a:t>
            </a:r>
            <a:r>
              <a:rPr lang="ko-KR" altLang="en-US" dirty="0" err="1"/>
              <a:t>파티클과</a:t>
            </a:r>
            <a:r>
              <a:rPr lang="ko-KR" altLang="en-US" dirty="0"/>
              <a:t> 충돌을 위해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최소거리를 저장하는데 사용할 </a:t>
            </a:r>
            <a:r>
              <a:rPr lang="en-US" altLang="ko-KR" dirty="0" err="1"/>
              <a:t>particle_min_length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민 </a:t>
            </a:r>
            <a:r>
              <a:rPr lang="ko-KR" altLang="en-US" dirty="0" err="1"/>
              <a:t>랭스</a:t>
            </a:r>
            <a:r>
              <a:rPr lang="en-US" altLang="ko-KR" dirty="0"/>
              <a:t>) </a:t>
            </a:r>
            <a:r>
              <a:rPr lang="ko-KR" altLang="en-US" dirty="0"/>
              <a:t>변수를 선언하였습니다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충돌로 판정할 거리를 설정한 </a:t>
            </a:r>
            <a:r>
              <a:rPr lang="en-US" altLang="ko-KR" dirty="0" err="1"/>
              <a:t>g_collision_range</a:t>
            </a:r>
            <a:r>
              <a:rPr lang="en-US" altLang="ko-KR" dirty="0"/>
              <a:t> (</a:t>
            </a:r>
            <a:r>
              <a:rPr lang="ko-KR" altLang="en-US" dirty="0" err="1"/>
              <a:t>콜리젼</a:t>
            </a:r>
            <a:r>
              <a:rPr lang="ko-KR" altLang="en-US" dirty="0"/>
              <a:t> 레인지</a:t>
            </a:r>
            <a:r>
              <a:rPr lang="en-US" altLang="ko-KR" dirty="0"/>
              <a:t>) </a:t>
            </a:r>
            <a:r>
              <a:rPr lang="ko-KR" altLang="en-US" dirty="0"/>
              <a:t>변수를 선언하였습니다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</a:t>
            </a:r>
            <a:r>
              <a:rPr lang="en-US" altLang="ko-KR" dirty="0"/>
              <a:t>2</a:t>
            </a:r>
            <a:r>
              <a:rPr lang="ko-KR" altLang="en-US" dirty="0"/>
              <a:t>중 반복문을 순회하는데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 반복문의 조건변수 </a:t>
            </a:r>
            <a:r>
              <a:rPr lang="en-US" altLang="ko-KR" dirty="0" err="1"/>
              <a:t>tx</a:t>
            </a:r>
            <a:r>
              <a:rPr lang="en-US" altLang="ko-KR" dirty="0"/>
              <a:t>, ty</a:t>
            </a:r>
            <a:r>
              <a:rPr lang="ko-KR" altLang="en-US" dirty="0"/>
              <a:t>는 미리 설정해둔 상수 값인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texel_collide_range</a:t>
            </a:r>
            <a:r>
              <a:rPr lang="en-US" altLang="ko-KR" dirty="0"/>
              <a:t>(</a:t>
            </a:r>
            <a:r>
              <a:rPr lang="ko-KR" altLang="en-US" dirty="0" err="1"/>
              <a:t>텍셀</a:t>
            </a:r>
            <a:r>
              <a:rPr lang="ko-KR" altLang="en-US" dirty="0"/>
              <a:t> </a:t>
            </a:r>
            <a:r>
              <a:rPr lang="ko-KR" altLang="en-US" dirty="0" err="1"/>
              <a:t>콜라이드</a:t>
            </a:r>
            <a:r>
              <a:rPr lang="ko-KR" altLang="en-US" dirty="0"/>
              <a:t> 레인지</a:t>
            </a:r>
            <a:r>
              <a:rPr lang="en-US" altLang="ko-KR" dirty="0"/>
              <a:t>)</a:t>
            </a:r>
            <a:r>
              <a:rPr lang="ko-KR" altLang="en-US" dirty="0"/>
              <a:t>의 음수부터 양수까지의 범위를 가지게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조건변수는 </a:t>
            </a:r>
            <a:r>
              <a:rPr lang="en-US" altLang="ko-KR" dirty="0"/>
              <a:t>–</a:t>
            </a:r>
            <a:r>
              <a:rPr lang="en-US" altLang="ko-KR" dirty="0" err="1"/>
              <a:t>texel_collide_range</a:t>
            </a:r>
            <a:r>
              <a:rPr lang="ko-KR" altLang="en-US" dirty="0"/>
              <a:t>의 값을 초기값으로 가지고 반복되는 동안 </a:t>
            </a:r>
            <a:r>
              <a:rPr lang="en-US" altLang="ko-KR" dirty="0"/>
              <a:t>1</a:t>
            </a:r>
            <a:r>
              <a:rPr lang="ko-KR" altLang="en-US" dirty="0"/>
              <a:t>씩 증가시켜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양수의 </a:t>
            </a:r>
            <a:r>
              <a:rPr lang="en-US" altLang="ko-KR" dirty="0" err="1"/>
              <a:t>texel_collide_range</a:t>
            </a:r>
            <a:r>
              <a:rPr lang="ko-KR" altLang="en-US" dirty="0"/>
              <a:t>의 범위까지 순환하게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반복문의 조건변수 </a:t>
            </a:r>
            <a:r>
              <a:rPr lang="en-US" altLang="ko-KR" dirty="0" err="1"/>
              <a:t>tx</a:t>
            </a:r>
            <a:r>
              <a:rPr lang="en-US" altLang="ko-KR" dirty="0"/>
              <a:t>, ty</a:t>
            </a:r>
            <a:r>
              <a:rPr lang="ko-KR" altLang="en-US" dirty="0"/>
              <a:t>가 </a:t>
            </a:r>
            <a:r>
              <a:rPr lang="en-US" altLang="ko-KR" dirty="0" err="1"/>
              <a:t>texel_base</a:t>
            </a:r>
            <a:r>
              <a:rPr lang="ko-KR" altLang="en-US" dirty="0"/>
              <a:t>와 같아지는 </a:t>
            </a:r>
            <a:r>
              <a:rPr lang="en-US" altLang="ko-KR" dirty="0"/>
              <a:t>0</a:t>
            </a:r>
            <a:r>
              <a:rPr lang="ko-KR" altLang="en-US" dirty="0"/>
              <a:t>의 값을 가지는 경우 충돌 처리를 하지 않으며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외의 경우에는 </a:t>
            </a:r>
            <a:r>
              <a:rPr lang="en-US" altLang="ko-KR" dirty="0" err="1"/>
              <a:t>texel_base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 err="1"/>
              <a:t>tx</a:t>
            </a:r>
            <a:r>
              <a:rPr lang="en-US" altLang="ko-KR" dirty="0"/>
              <a:t>, ty </a:t>
            </a:r>
            <a:r>
              <a:rPr lang="ko-KR" altLang="en-US" dirty="0"/>
              <a:t>값을 더하여 새로운 </a:t>
            </a:r>
            <a:r>
              <a:rPr lang="en-US" altLang="ko-KR" dirty="0"/>
              <a:t>2</a:t>
            </a:r>
            <a:r>
              <a:rPr lang="ko-KR" altLang="en-US" dirty="0"/>
              <a:t>차원 인덱스를 계산하여 해당 인덱스의 </a:t>
            </a:r>
            <a:r>
              <a:rPr lang="en-US" altLang="ko-KR" dirty="0"/>
              <a:t>3</a:t>
            </a:r>
            <a:r>
              <a:rPr lang="ko-KR" altLang="en-US" dirty="0"/>
              <a:t>차원 위치 정보를 구합니다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계산된 </a:t>
            </a:r>
            <a:r>
              <a:rPr lang="en-US" altLang="ko-KR" dirty="0"/>
              <a:t>3</a:t>
            </a:r>
            <a:r>
              <a:rPr lang="ko-KR" altLang="en-US" dirty="0"/>
              <a:t>차원 위치 정보와 </a:t>
            </a:r>
            <a:r>
              <a:rPr lang="en-US" altLang="ko-KR" dirty="0" err="1"/>
              <a:t>curr_pos</a:t>
            </a:r>
            <a:r>
              <a:rPr lang="en-US" altLang="ko-KR" dirty="0"/>
              <a:t> </a:t>
            </a:r>
            <a:r>
              <a:rPr lang="ko-KR" altLang="en-US" dirty="0"/>
              <a:t>변수에 저장된 </a:t>
            </a:r>
            <a:r>
              <a:rPr lang="en-US" altLang="ko-KR" dirty="0"/>
              <a:t>3</a:t>
            </a:r>
            <a:r>
              <a:rPr lang="ko-KR" altLang="en-US" dirty="0"/>
              <a:t>차원 위치 값을 </a:t>
            </a:r>
            <a:r>
              <a:rPr lang="en-US" altLang="ko-KR" dirty="0"/>
              <a:t>length </a:t>
            </a:r>
            <a:r>
              <a:rPr lang="ko-KR" altLang="en-US" dirty="0"/>
              <a:t>함수를 이용하여 직선거리를 계산합니다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값이 </a:t>
            </a:r>
            <a:r>
              <a:rPr lang="en-US" altLang="ko-KR" dirty="0" err="1"/>
              <a:t>particle_min_length</a:t>
            </a:r>
            <a:r>
              <a:rPr lang="en-US" altLang="ko-KR" dirty="0"/>
              <a:t> </a:t>
            </a:r>
            <a:r>
              <a:rPr lang="ko-KR" altLang="en-US" dirty="0"/>
              <a:t>변수보다 작고</a:t>
            </a:r>
            <a:r>
              <a:rPr lang="en-US" altLang="ko-KR" dirty="0"/>
              <a:t>, </a:t>
            </a:r>
            <a:r>
              <a:rPr lang="en-US" altLang="ko-KR" dirty="0" err="1"/>
              <a:t>g_collision_range</a:t>
            </a:r>
            <a:r>
              <a:rPr lang="en-US" altLang="ko-KR" dirty="0"/>
              <a:t> </a:t>
            </a:r>
            <a:r>
              <a:rPr lang="ko-KR" altLang="en-US" dirty="0"/>
              <a:t>값보다 작은 경우 충돌로 판정하여 </a:t>
            </a:r>
            <a:r>
              <a:rPr lang="en-US" altLang="ko-KR" dirty="0" err="1"/>
              <a:t>particle_min_length</a:t>
            </a:r>
            <a:r>
              <a:rPr lang="en-US" altLang="ko-KR" dirty="0"/>
              <a:t> </a:t>
            </a:r>
            <a:r>
              <a:rPr lang="ko-KR" altLang="en-US" dirty="0"/>
              <a:t>변수를 갱신하고 현재 </a:t>
            </a:r>
            <a:r>
              <a:rPr lang="ko-KR" altLang="en-US" dirty="0" err="1"/>
              <a:t>파티클이</a:t>
            </a:r>
            <a:r>
              <a:rPr lang="ko-KR" altLang="en-US" dirty="0"/>
              <a:t> 충돌되었음을 기록합니다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오른쪽의 그림은 </a:t>
            </a:r>
            <a:r>
              <a:rPr lang="en-US" altLang="ko-KR" dirty="0" err="1"/>
              <a:t>texel_collide_range</a:t>
            </a:r>
            <a:r>
              <a:rPr lang="en-US" altLang="ko-KR" dirty="0"/>
              <a:t> </a:t>
            </a:r>
            <a:r>
              <a:rPr lang="ko-KR" altLang="en-US" dirty="0"/>
              <a:t>변수를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설정했을때의</a:t>
            </a:r>
            <a:r>
              <a:rPr lang="ko-KR" altLang="en-US" dirty="0"/>
              <a:t> 충돌 감지 범위를 보여주는 그림입니다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09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충돌된 </a:t>
            </a:r>
            <a:r>
              <a:rPr lang="ko-KR" altLang="en-US" dirty="0" err="1"/>
              <a:t>파티클의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 그리고 충돌 시간을 갱신합니다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판정된 </a:t>
            </a:r>
            <a:r>
              <a:rPr lang="ko-KR" altLang="en-US" dirty="0" err="1"/>
              <a:t>파티클은</a:t>
            </a:r>
            <a:r>
              <a:rPr lang="ko-KR" altLang="en-US" dirty="0"/>
              <a:t> 속도를 </a:t>
            </a:r>
            <a:r>
              <a:rPr lang="en-US" altLang="ko-KR" dirty="0"/>
              <a:t>20% </a:t>
            </a:r>
            <a:r>
              <a:rPr lang="ko-KR" altLang="en-US" dirty="0"/>
              <a:t>감소시키고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방향은 두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정보의 뺄셈을 통해 얻어지는 벡터를 정규화 한 값을 사용하였습니다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차원 위치 정보는 갱신된 속도와 방향을 곱하여 이전의 </a:t>
            </a:r>
            <a:r>
              <a:rPr lang="en-US" altLang="ko-KR" dirty="0"/>
              <a:t>3</a:t>
            </a:r>
            <a:r>
              <a:rPr lang="ko-KR" altLang="en-US" dirty="0"/>
              <a:t>차원 위치 정보에 더하여 갱신하였습니다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파티클의</a:t>
            </a:r>
            <a:r>
              <a:rPr lang="ko-KR" altLang="en-US" dirty="0"/>
              <a:t> 시각적 표시 및 지속적인 충돌 방지를 위해 충돌시간을 기록하여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충돌되지 않은 </a:t>
            </a:r>
            <a:r>
              <a:rPr lang="ko-KR" altLang="en-US" dirty="0" err="1"/>
              <a:t>파티클은</a:t>
            </a:r>
            <a:r>
              <a:rPr lang="ko-KR" altLang="en-US" dirty="0"/>
              <a:t> 중력에 의해 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방향이 업데이트됩니다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업데이트된 모든 정보는 기하 </a:t>
            </a:r>
            <a:r>
              <a:rPr lang="ko-KR" altLang="en-US" dirty="0" err="1"/>
              <a:t>셰이더에서</a:t>
            </a:r>
            <a:r>
              <a:rPr lang="ko-KR" altLang="en-US" dirty="0"/>
              <a:t> </a:t>
            </a:r>
            <a:r>
              <a:rPr lang="en-US" altLang="ko-KR" dirty="0"/>
              <a:t>Transform Feedback Buffer</a:t>
            </a:r>
            <a:r>
              <a:rPr lang="ko-KR" altLang="en-US" dirty="0"/>
              <a:t>에 기록됩니다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2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렌더</a:t>
            </a:r>
            <a:r>
              <a:rPr lang="ko-KR" altLang="en-US" dirty="0"/>
              <a:t> 단계에서는 충돌 단계에서 업데이트된 </a:t>
            </a:r>
          </a:p>
          <a:p>
            <a:r>
              <a:rPr lang="en-US" altLang="ko-KR" dirty="0"/>
              <a:t>Transform Feedback Buffer</a:t>
            </a:r>
            <a:r>
              <a:rPr lang="ko-KR" altLang="en-US" dirty="0"/>
              <a:t>를 이용하여 </a:t>
            </a:r>
            <a:r>
              <a:rPr lang="ko-KR" altLang="en-US" dirty="0" err="1"/>
              <a:t>파티클의</a:t>
            </a:r>
            <a:r>
              <a:rPr lang="ko-KR" altLang="en-US" dirty="0"/>
              <a:t> 렌더링을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입력된 하나의 정점을 기하 </a:t>
            </a:r>
            <a:r>
              <a:rPr lang="ko-KR" altLang="en-US" dirty="0" err="1"/>
              <a:t>셰이더를</a:t>
            </a:r>
            <a:r>
              <a:rPr lang="ko-KR" altLang="en-US" dirty="0"/>
              <a:t> 통해 </a:t>
            </a:r>
            <a:r>
              <a:rPr lang="en-US" altLang="ko-KR" dirty="0"/>
              <a:t>Quad </a:t>
            </a:r>
            <a:r>
              <a:rPr lang="ko-KR" altLang="en-US" dirty="0"/>
              <a:t>형태의 도형으로 변형시키고 </a:t>
            </a:r>
          </a:p>
          <a:p>
            <a:r>
              <a:rPr lang="ko-KR" altLang="en-US" dirty="0"/>
              <a:t>이를 빌보드 기능을 추가하여 화면에 렌더링합니다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793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</a:t>
            </a:r>
            <a:r>
              <a:rPr lang="ko-KR" altLang="en-US" dirty="0" err="1"/>
              <a:t>파티클</a:t>
            </a:r>
            <a:r>
              <a:rPr lang="ko-KR" altLang="en-US" dirty="0"/>
              <a:t> 충돌 방식의 성능 측정방법을 위해 사용된 벤치마크 환경은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는 </a:t>
            </a:r>
            <a:r>
              <a:rPr lang="ko-KR" altLang="en-US" dirty="0" err="1"/>
              <a:t>엔비디아사의</a:t>
            </a:r>
            <a:r>
              <a:rPr lang="ko-KR" altLang="en-US" dirty="0"/>
              <a:t> </a:t>
            </a:r>
            <a:r>
              <a:rPr lang="en-US" altLang="ko-KR"/>
              <a:t>RTX </a:t>
            </a:r>
            <a:r>
              <a:rPr lang="en-US" altLang="ko-KR" dirty="0"/>
              <a:t>2</a:t>
            </a:r>
            <a:r>
              <a:rPr lang="en-US" altLang="ko-KR"/>
              <a:t>060</a:t>
            </a:r>
            <a:r>
              <a:rPr lang="ko-KR" altLang="en-US" dirty="0"/>
              <a:t>을 통해 진행하였으며</a:t>
            </a:r>
          </a:p>
          <a:p>
            <a:r>
              <a:rPr lang="ko-KR" altLang="en-US" dirty="0"/>
              <a:t>충돌 감지 텍스처의 해상도는 가로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500 </a:t>
            </a:r>
            <a:r>
              <a:rPr lang="ko-KR" altLang="en-US" dirty="0"/>
              <a:t>픽셀을 지정하였습니다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실제 게임에서는 </a:t>
            </a:r>
            <a:r>
              <a:rPr lang="ko-KR" altLang="en-US" dirty="0" err="1"/>
              <a:t>파티클의</a:t>
            </a:r>
            <a:r>
              <a:rPr lang="ko-KR" altLang="en-US" dirty="0"/>
              <a:t> 라이프타임이 매우 짧게 설정되어 사용되지만</a:t>
            </a:r>
          </a:p>
          <a:p>
            <a:r>
              <a:rPr lang="ko-KR" altLang="en-US" dirty="0"/>
              <a:t>본 논문의 연구에서는 성능 측정을 위해 </a:t>
            </a:r>
            <a:r>
              <a:rPr lang="ko-KR" altLang="en-US" dirty="0" err="1"/>
              <a:t>파티클의</a:t>
            </a:r>
            <a:r>
              <a:rPr lang="ko-KR" altLang="en-US" dirty="0"/>
              <a:t> 라이프타임을 배제하여 성능을 측정하였습니다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125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</a:t>
            </a:r>
            <a:r>
              <a:rPr lang="ko-KR" altLang="en-US" dirty="0" err="1"/>
              <a:t>파티클</a:t>
            </a:r>
            <a:r>
              <a:rPr lang="ko-KR" altLang="en-US" dirty="0"/>
              <a:t> 충돌 방식의 성능 측정을 위해</a:t>
            </a:r>
          </a:p>
          <a:p>
            <a:r>
              <a:rPr lang="ko-KR" altLang="en-US" dirty="0" err="1"/>
              <a:t>파티클의</a:t>
            </a:r>
            <a:r>
              <a:rPr lang="ko-KR" altLang="en-US" dirty="0"/>
              <a:t> 개수</a:t>
            </a:r>
            <a:r>
              <a:rPr lang="en-US" altLang="ko-KR" dirty="0"/>
              <a:t>, 2</a:t>
            </a:r>
            <a:r>
              <a:rPr lang="ko-KR" altLang="en-US" dirty="0"/>
              <a:t>개 타입의 밀도</a:t>
            </a:r>
            <a:r>
              <a:rPr lang="en-US" altLang="ko-KR" dirty="0"/>
              <a:t>, </a:t>
            </a:r>
            <a:r>
              <a:rPr lang="ko-KR" altLang="en-US" dirty="0"/>
              <a:t>두개의 모델을 사용하여 결과를 측정하였습니다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파티클의</a:t>
            </a:r>
            <a:r>
              <a:rPr lang="ko-KR" altLang="en-US" dirty="0"/>
              <a:t> 개수는 </a:t>
            </a:r>
            <a:r>
              <a:rPr lang="en-US" altLang="ko-KR" dirty="0"/>
              <a:t>5</a:t>
            </a:r>
            <a:r>
              <a:rPr lang="ko-KR" altLang="en-US" dirty="0"/>
              <a:t>만개부터 </a:t>
            </a:r>
            <a:r>
              <a:rPr lang="en-US" altLang="ko-KR" dirty="0"/>
              <a:t>20</a:t>
            </a:r>
            <a:r>
              <a:rPr lang="ko-KR" altLang="en-US" dirty="0"/>
              <a:t>만개로 </a:t>
            </a:r>
            <a:r>
              <a:rPr lang="en-US" altLang="ko-KR" dirty="0"/>
              <a:t>5</a:t>
            </a:r>
            <a:r>
              <a:rPr lang="ko-KR" altLang="en-US" dirty="0"/>
              <a:t>만개 씩 증가시키며 측정하였습니다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밀도는 왼쪽 사진에서 보이는 </a:t>
            </a:r>
            <a:r>
              <a:rPr lang="en-US" altLang="ko-KR" dirty="0"/>
              <a:t>A</a:t>
            </a:r>
            <a:r>
              <a:rPr lang="ko-KR" altLang="en-US" dirty="0"/>
              <a:t>타입과 </a:t>
            </a:r>
            <a:r>
              <a:rPr lang="en-US" altLang="ko-KR" dirty="0"/>
              <a:t>B</a:t>
            </a:r>
            <a:r>
              <a:rPr lang="ko-KR" altLang="en-US" dirty="0"/>
              <a:t>타입 두 타입을 이용하였습니다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Scene</a:t>
            </a:r>
            <a:r>
              <a:rPr lang="ko-KR" altLang="en-US" dirty="0"/>
              <a:t>에 배치되는 오브젝트는 토끼와 용 모델 두가지를 이용하였습니다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성능 측정은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단위로 측정하였으며 생성된 모든 </a:t>
            </a:r>
            <a:r>
              <a:rPr lang="ko-KR" altLang="en-US" dirty="0" err="1"/>
              <a:t>파티클이</a:t>
            </a:r>
            <a:r>
              <a:rPr lang="ko-KR" altLang="en-US" dirty="0"/>
              <a:t> 바닥 모델의 아래로 떨어지는 것을 기준으로 측정하였습니다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20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en-US" altLang="ko-KR" dirty="0"/>
              <a:t>A</a:t>
            </a:r>
            <a:r>
              <a:rPr lang="ko-KR" altLang="en-US" dirty="0"/>
              <a:t>타입의 밀도에서 토끼 모델을 사용하였을 때의 </a:t>
            </a:r>
            <a:r>
              <a:rPr lang="en-US" altLang="ko-KR" dirty="0"/>
              <a:t>10</a:t>
            </a:r>
            <a:r>
              <a:rPr lang="ko-KR" altLang="en-US" dirty="0"/>
              <a:t>만개의 </a:t>
            </a:r>
            <a:r>
              <a:rPr lang="ko-KR" altLang="en-US" dirty="0" err="1"/>
              <a:t>파티클</a:t>
            </a:r>
            <a:r>
              <a:rPr lang="ko-KR" altLang="en-US" dirty="0"/>
              <a:t> 충돌 결과 영상입니다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51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영상은 앞에서 실험한 토끼모델과 동일한 조건에서 모델을 용 모델로 </a:t>
            </a:r>
            <a:r>
              <a:rPr lang="ko-KR" altLang="en-US" dirty="0" err="1"/>
              <a:t>변경하였을때의</a:t>
            </a:r>
            <a:r>
              <a:rPr lang="ko-KR" altLang="en-US" dirty="0"/>
              <a:t> 충돌 결과 영상입니다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65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영상은 모델이 없는 </a:t>
            </a:r>
            <a:r>
              <a:rPr lang="en-US" altLang="ko-KR" dirty="0"/>
              <a:t>Scene</a:t>
            </a:r>
            <a:r>
              <a:rPr lang="ko-KR" altLang="en-US" dirty="0"/>
              <a:t>에 </a:t>
            </a:r>
            <a:r>
              <a:rPr lang="ko-KR" altLang="en-US" dirty="0" err="1"/>
              <a:t>파티클</a:t>
            </a:r>
            <a:r>
              <a:rPr lang="ko-KR" altLang="en-US" dirty="0"/>
              <a:t> 밀도 </a:t>
            </a:r>
            <a:r>
              <a:rPr lang="en-US" altLang="ko-KR" dirty="0"/>
              <a:t>B</a:t>
            </a:r>
            <a:r>
              <a:rPr lang="ko-KR" altLang="en-US" dirty="0"/>
              <a:t>타입으로 설정된 충돌에 대한 결과입니다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중간에 </a:t>
            </a:r>
            <a:r>
              <a:rPr lang="ko-KR" altLang="en-US" dirty="0" err="1"/>
              <a:t>파티클</a:t>
            </a:r>
            <a:r>
              <a:rPr lang="ko-KR" altLang="en-US" dirty="0"/>
              <a:t> 업데이트 및 충돌을 중지하는 모습이 </a:t>
            </a:r>
            <a:r>
              <a:rPr lang="ko-KR" altLang="en-US" dirty="0" err="1"/>
              <a:t>담겨져있습니다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76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영상은 </a:t>
            </a:r>
            <a:r>
              <a:rPr lang="en-US" altLang="ko-KR" dirty="0"/>
              <a:t>B</a:t>
            </a:r>
            <a:r>
              <a:rPr lang="ko-KR" altLang="en-US" dirty="0"/>
              <a:t>타임의 밀도에서 토끼 모델을 사용하였을 때 카메라 이동을 진행한 영상입니다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72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일반적으로 게임에서 사용되는 </a:t>
            </a:r>
            <a:r>
              <a:rPr lang="ko-KR" altLang="en-US" dirty="0" err="1"/>
              <a:t>파티클</a:t>
            </a:r>
            <a:r>
              <a:rPr lang="ko-KR" altLang="en-US" dirty="0"/>
              <a:t> 충돌이란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오브젝트간의</a:t>
            </a:r>
            <a:r>
              <a:rPr lang="ko-KR" altLang="en-US" dirty="0"/>
              <a:t> 충돌을 의미합니다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오브젝트간의</a:t>
            </a:r>
            <a:r>
              <a:rPr lang="ko-KR" altLang="en-US" dirty="0"/>
              <a:t> 충돌은 여러 연구가 진행되어 왔으며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화면에서 보이는 그림처럼 상용 게임 엔진에서도 사용하는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920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결과를 사진과 표로 정리하였습니다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측정된 결과는 동일한 위치에 카메라를 고정한 상태에서 측정되었습니다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사진은 토끼모델을 사용하였을 때의 모습을 나타냅니다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로 </a:t>
            </a:r>
            <a:r>
              <a:rPr lang="ko-KR" altLang="en-US" dirty="0" err="1"/>
              <a:t>라벨링</a:t>
            </a:r>
            <a:r>
              <a:rPr lang="ko-KR" altLang="en-US" dirty="0"/>
              <a:t> 된 토끼사진이 밀도타입 </a:t>
            </a:r>
            <a:r>
              <a:rPr lang="en-US" altLang="ko-KR" dirty="0"/>
              <a:t>a</a:t>
            </a:r>
            <a:r>
              <a:rPr lang="ko-KR" altLang="en-US" dirty="0"/>
              <a:t>의 경우를 나타내며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로 </a:t>
            </a:r>
            <a:r>
              <a:rPr lang="ko-KR" altLang="en-US" dirty="0" err="1"/>
              <a:t>라벨링</a:t>
            </a:r>
            <a:r>
              <a:rPr lang="ko-KR" altLang="en-US" dirty="0"/>
              <a:t> 된 사진이 밀도타입 </a:t>
            </a:r>
            <a:r>
              <a:rPr lang="en-US" altLang="ko-KR" dirty="0"/>
              <a:t>b</a:t>
            </a:r>
            <a:r>
              <a:rPr lang="ko-KR" altLang="en-US" dirty="0"/>
              <a:t>의 결과를 나타내는 사진입니다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밀도 </a:t>
            </a:r>
            <a:r>
              <a:rPr lang="en-US" altLang="ko-KR" dirty="0"/>
              <a:t>A </a:t>
            </a:r>
            <a:r>
              <a:rPr lang="ko-KR" altLang="en-US" dirty="0"/>
              <a:t>타입의 경우 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만개에서 </a:t>
            </a:r>
            <a:r>
              <a:rPr lang="en-US" altLang="ko-KR" dirty="0"/>
              <a:t>19ms, 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만개에서 </a:t>
            </a:r>
            <a:r>
              <a:rPr lang="en-US" altLang="ko-KR" dirty="0"/>
              <a:t>40ms, 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만개에서 </a:t>
            </a:r>
            <a:r>
              <a:rPr lang="en-US" altLang="ko-KR" dirty="0"/>
              <a:t>75ms, 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만개의 </a:t>
            </a:r>
            <a:r>
              <a:rPr lang="ko-KR" altLang="en-US" dirty="0" err="1"/>
              <a:t>파티클에서</a:t>
            </a:r>
            <a:r>
              <a:rPr lang="ko-KR" altLang="en-US" dirty="0"/>
              <a:t> </a:t>
            </a:r>
            <a:r>
              <a:rPr lang="en-US" altLang="ko-KR" dirty="0"/>
              <a:t>96ms</a:t>
            </a:r>
            <a:r>
              <a:rPr lang="ko-KR" altLang="en-US" dirty="0"/>
              <a:t>의 결과를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밀도 </a:t>
            </a:r>
            <a:r>
              <a:rPr lang="en-US" altLang="ko-KR" dirty="0"/>
              <a:t>B</a:t>
            </a:r>
            <a:r>
              <a:rPr lang="ko-KR" altLang="en-US" dirty="0"/>
              <a:t>타입의 경우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만개에서 </a:t>
            </a:r>
            <a:r>
              <a:rPr lang="en-US" altLang="ko-KR" dirty="0"/>
              <a:t>26ms, 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만개에서 </a:t>
            </a:r>
            <a:r>
              <a:rPr lang="en-US" altLang="ko-KR" dirty="0"/>
              <a:t>54ms, 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만개에서 </a:t>
            </a:r>
            <a:r>
              <a:rPr lang="en-US" altLang="ko-KR" dirty="0"/>
              <a:t>97ms, 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만개의 </a:t>
            </a:r>
            <a:r>
              <a:rPr lang="ko-KR" altLang="en-US" dirty="0" err="1"/>
              <a:t>파티클에서</a:t>
            </a:r>
            <a:r>
              <a:rPr lang="ko-KR" altLang="en-US" dirty="0"/>
              <a:t> </a:t>
            </a:r>
            <a:r>
              <a:rPr lang="en-US" altLang="ko-KR" dirty="0"/>
              <a:t>129ms</a:t>
            </a:r>
            <a:r>
              <a:rPr lang="ko-KR" altLang="en-US" dirty="0"/>
              <a:t>의 결과를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대부분 </a:t>
            </a:r>
            <a:r>
              <a:rPr lang="en-US" altLang="ko-KR" dirty="0"/>
              <a:t>B</a:t>
            </a:r>
            <a:r>
              <a:rPr lang="ko-KR" altLang="en-US" dirty="0"/>
              <a:t>타입의 밀도가 </a:t>
            </a:r>
            <a:r>
              <a:rPr lang="en-US" altLang="ko-KR" dirty="0"/>
              <a:t>A</a:t>
            </a:r>
            <a:r>
              <a:rPr lang="ko-KR" altLang="en-US" dirty="0"/>
              <a:t>타입의 밀도보다 </a:t>
            </a:r>
            <a:r>
              <a:rPr lang="en-US" altLang="ko-KR" dirty="0" err="1"/>
              <a:t>ms</a:t>
            </a:r>
            <a:r>
              <a:rPr lang="ko-KR" altLang="en-US" dirty="0"/>
              <a:t>단위가 높게 측정되었음을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500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결과로 용 모델을 사용하였을 때의 모습을 표와 사진으로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밀도 </a:t>
            </a:r>
            <a:r>
              <a:rPr lang="en-US" altLang="ko-KR" dirty="0"/>
              <a:t>A </a:t>
            </a:r>
            <a:r>
              <a:rPr lang="ko-KR" altLang="en-US" dirty="0"/>
              <a:t>타입의 경우 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만개에서 </a:t>
            </a:r>
            <a:r>
              <a:rPr lang="en-US" altLang="ko-KR" dirty="0"/>
              <a:t>20ms, 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만개에서 </a:t>
            </a:r>
            <a:r>
              <a:rPr lang="en-US" altLang="ko-KR" dirty="0"/>
              <a:t>51ms, 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만개에서 </a:t>
            </a:r>
            <a:r>
              <a:rPr lang="en-US" altLang="ko-KR" dirty="0"/>
              <a:t>75ms, 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만개의 </a:t>
            </a:r>
            <a:r>
              <a:rPr lang="ko-KR" altLang="en-US" dirty="0" err="1"/>
              <a:t>파티클에서</a:t>
            </a:r>
            <a:r>
              <a:rPr lang="ko-KR" altLang="en-US" dirty="0"/>
              <a:t> </a:t>
            </a:r>
            <a:r>
              <a:rPr lang="en-US" altLang="ko-KR" dirty="0"/>
              <a:t>100ms</a:t>
            </a:r>
            <a:r>
              <a:rPr lang="ko-KR" altLang="en-US" dirty="0"/>
              <a:t>의 결과를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밀도 </a:t>
            </a:r>
            <a:r>
              <a:rPr lang="en-US" altLang="ko-KR" dirty="0"/>
              <a:t>B</a:t>
            </a:r>
            <a:r>
              <a:rPr lang="ko-KR" altLang="en-US" dirty="0"/>
              <a:t>타입의 경우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만개에서 </a:t>
            </a:r>
            <a:r>
              <a:rPr lang="en-US" altLang="ko-KR" dirty="0"/>
              <a:t>28ms, 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만개에서 </a:t>
            </a:r>
            <a:r>
              <a:rPr lang="en-US" altLang="ko-KR" dirty="0"/>
              <a:t>59ms, 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만개에서 </a:t>
            </a:r>
            <a:r>
              <a:rPr lang="en-US" altLang="ko-KR" dirty="0"/>
              <a:t>114ms, 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만개의 </a:t>
            </a:r>
            <a:r>
              <a:rPr lang="ko-KR" altLang="en-US" dirty="0" err="1"/>
              <a:t>파티클에서</a:t>
            </a:r>
            <a:r>
              <a:rPr lang="ko-KR" altLang="en-US" dirty="0"/>
              <a:t> </a:t>
            </a:r>
            <a:r>
              <a:rPr lang="en-US" altLang="ko-KR" dirty="0"/>
              <a:t>160ms</a:t>
            </a:r>
            <a:r>
              <a:rPr lang="ko-KR" altLang="en-US" dirty="0"/>
              <a:t>의 결과를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토끼 모델과 같이 밀도에 따른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차이가 나타나는 것을 확인 할 수 있으며 </a:t>
            </a:r>
          </a:p>
          <a:p>
            <a:r>
              <a:rPr lang="ko-KR" altLang="en-US" dirty="0"/>
              <a:t>모델이 주는 영향이 크지 않음을 확인할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16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결과적으로 평균을 계산하였을 때 </a:t>
            </a:r>
            <a:r>
              <a:rPr lang="en-US" altLang="ko-KR" dirty="0"/>
              <a:t>71ms</a:t>
            </a:r>
            <a:r>
              <a:rPr lang="ko-KR" altLang="en-US" dirty="0"/>
              <a:t>가 나오는 것을 확인하였습니다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모델의 결과에서 </a:t>
            </a:r>
            <a:r>
              <a:rPr lang="en-US" altLang="ko-KR" dirty="0"/>
              <a:t>B</a:t>
            </a:r>
            <a:r>
              <a:rPr lang="ko-KR" altLang="en-US" dirty="0"/>
              <a:t>타입의 밀도를 가진 </a:t>
            </a:r>
            <a:r>
              <a:rPr lang="ko-KR" altLang="en-US" dirty="0" err="1"/>
              <a:t>파티클의</a:t>
            </a:r>
            <a:r>
              <a:rPr lang="ko-KR" altLang="en-US" dirty="0"/>
              <a:t> 충돌 결과가 </a:t>
            </a:r>
            <a:r>
              <a:rPr lang="en-US" altLang="ko-KR" dirty="0" err="1"/>
              <a:t>ms</a:t>
            </a:r>
            <a:r>
              <a:rPr lang="ko-KR" altLang="en-US" dirty="0"/>
              <a:t>가 더 높게 나오는 이유는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 </a:t>
            </a:r>
            <a:r>
              <a:rPr lang="ko-KR" altLang="en-US" dirty="0" err="1"/>
              <a:t>파티클이</a:t>
            </a:r>
            <a:r>
              <a:rPr lang="ko-KR" altLang="en-US" dirty="0"/>
              <a:t> 충돌 감지 텍스처에 투영되는 경우 카메라에 가장 가까운 </a:t>
            </a:r>
            <a:r>
              <a:rPr lang="ko-KR" altLang="en-US" dirty="0" err="1"/>
              <a:t>파티클의</a:t>
            </a:r>
            <a:r>
              <a:rPr lang="ko-KR" altLang="en-US" dirty="0"/>
              <a:t> 위치가 충돌 감지 텍스처에 기록됩니다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타입의 밀도의 경우 가려진 </a:t>
            </a:r>
            <a:r>
              <a:rPr lang="ko-KR" altLang="en-US" dirty="0" err="1"/>
              <a:t>파티클들이</a:t>
            </a:r>
            <a:r>
              <a:rPr lang="ko-KR" altLang="en-US" dirty="0"/>
              <a:t> 많아 충돌처리가 진행되지 않는 </a:t>
            </a:r>
            <a:r>
              <a:rPr lang="ko-KR" altLang="en-US" dirty="0" err="1"/>
              <a:t>파티클들이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타입 보다 상대적으로 많아질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반대로 </a:t>
            </a:r>
            <a:r>
              <a:rPr lang="en-US" altLang="ko-KR" dirty="0"/>
              <a:t>B</a:t>
            </a:r>
            <a:r>
              <a:rPr lang="ko-KR" altLang="en-US" dirty="0"/>
              <a:t>타입의 밀도는 넓은 범위에 </a:t>
            </a:r>
            <a:r>
              <a:rPr lang="ko-KR" altLang="en-US" dirty="0" err="1"/>
              <a:t>파티클이</a:t>
            </a:r>
            <a:r>
              <a:rPr lang="ko-KR" altLang="en-US" dirty="0"/>
              <a:t> 떨어지게 되면서 가려지는 </a:t>
            </a:r>
            <a:r>
              <a:rPr lang="ko-KR" altLang="en-US" dirty="0" err="1"/>
              <a:t>파티클들이</a:t>
            </a:r>
            <a:r>
              <a:rPr lang="ko-KR" altLang="en-US" dirty="0"/>
              <a:t> 적어</a:t>
            </a:r>
          </a:p>
          <a:p>
            <a:r>
              <a:rPr lang="ko-KR" altLang="en-US" dirty="0"/>
              <a:t>충돌하게 되는 </a:t>
            </a:r>
            <a:r>
              <a:rPr lang="ko-KR" altLang="en-US" dirty="0" err="1"/>
              <a:t>파티클의</a:t>
            </a:r>
            <a:r>
              <a:rPr lang="ko-KR" altLang="en-US" dirty="0"/>
              <a:t> 개수가 </a:t>
            </a:r>
            <a:r>
              <a:rPr lang="en-US" altLang="ko-KR" dirty="0"/>
              <a:t>A</a:t>
            </a:r>
            <a:r>
              <a:rPr lang="ko-KR" altLang="en-US" dirty="0"/>
              <a:t>타입의 밀도보다 상대적으로 많아지는 것으로 생각할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76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결과에서 말씀드린 것과 같이 </a:t>
            </a:r>
          </a:p>
          <a:p>
            <a:r>
              <a:rPr lang="ko-KR" altLang="en-US" dirty="0"/>
              <a:t>본 논문은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en-US" altLang="ko-KR" dirty="0"/>
              <a:t>2</a:t>
            </a:r>
            <a:r>
              <a:rPr lang="ko-KR" altLang="en-US" dirty="0"/>
              <a:t>차원 텍스처에 투영한 값을 이용하여 </a:t>
            </a:r>
            <a:r>
              <a:rPr lang="ko-KR" altLang="en-US" dirty="0" err="1"/>
              <a:t>파티클</a:t>
            </a:r>
            <a:r>
              <a:rPr lang="ko-KR" altLang="en-US" dirty="0"/>
              <a:t> 충돌을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많은 정보의 손실이 일어나게 되며</a:t>
            </a:r>
            <a:r>
              <a:rPr lang="en-US" altLang="ko-KR" dirty="0"/>
              <a:t>, </a:t>
            </a:r>
            <a:r>
              <a:rPr lang="ko-KR" altLang="en-US" dirty="0"/>
              <a:t>투영으로 인해 충돌할 </a:t>
            </a:r>
            <a:r>
              <a:rPr lang="ko-KR" altLang="en-US" dirty="0" err="1"/>
              <a:t>파티클이</a:t>
            </a:r>
            <a:r>
              <a:rPr lang="ko-KR" altLang="en-US" dirty="0"/>
              <a:t> 충돌하지 않거나</a:t>
            </a:r>
          </a:p>
          <a:p>
            <a:r>
              <a:rPr lang="ko-KR" altLang="en-US" dirty="0"/>
              <a:t>충돌해야 하는 </a:t>
            </a:r>
            <a:r>
              <a:rPr lang="ko-KR" altLang="en-US" dirty="0" err="1"/>
              <a:t>파티클들이</a:t>
            </a:r>
            <a:r>
              <a:rPr lang="ko-KR" altLang="en-US" dirty="0"/>
              <a:t> 충돌하지 않을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연구에서는 정보손실에 따른 문제점을 줄일 수 있도록 </a:t>
            </a:r>
          </a:p>
          <a:p>
            <a:r>
              <a:rPr lang="en-US" altLang="ko-KR" dirty="0"/>
              <a:t>3D </a:t>
            </a:r>
            <a:r>
              <a:rPr lang="ko-KR" altLang="en-US" dirty="0"/>
              <a:t>볼륨 텍스처를 이용한 충돌 연구를 진행할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95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실시간 환경에서의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파티클</a:t>
            </a:r>
            <a:r>
              <a:rPr lang="ko-KR" altLang="en-US" dirty="0"/>
              <a:t> 사이의 충돌에 대해서는 여러가지 문제점이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Octree </a:t>
            </a:r>
            <a:r>
              <a:rPr lang="ko-KR" altLang="en-US" dirty="0"/>
              <a:t>방식과 </a:t>
            </a:r>
            <a:r>
              <a:rPr lang="en-US" altLang="ko-KR" dirty="0"/>
              <a:t>Screen Space Particle Collision</a:t>
            </a:r>
            <a:r>
              <a:rPr lang="ko-KR" altLang="en-US" dirty="0"/>
              <a:t>의 </a:t>
            </a:r>
            <a:r>
              <a:rPr lang="ko-KR" altLang="en-US" dirty="0" err="1"/>
              <a:t>파티클과</a:t>
            </a:r>
            <a:r>
              <a:rPr lang="ko-KR" altLang="en-US" dirty="0"/>
              <a:t> 오브젝트의 충돌 성능을 비교한 </a:t>
            </a:r>
          </a:p>
          <a:p>
            <a:r>
              <a:rPr lang="en-US" altLang="ko-KR" dirty="0" err="1"/>
              <a:t>Stevan</a:t>
            </a:r>
            <a:r>
              <a:rPr lang="en-US" altLang="ko-KR" dirty="0"/>
              <a:t> </a:t>
            </a:r>
            <a:r>
              <a:rPr lang="en-US" altLang="ko-KR" dirty="0" err="1"/>
              <a:t>Miloradovic</a:t>
            </a:r>
            <a:r>
              <a:rPr lang="en-US" altLang="ko-KR" dirty="0"/>
              <a:t>(</a:t>
            </a:r>
            <a:r>
              <a:rPr lang="ko-KR" altLang="en-US" dirty="0" err="1"/>
              <a:t>스테반</a:t>
            </a:r>
            <a:r>
              <a:rPr lang="ko-KR" altLang="en-US" dirty="0"/>
              <a:t> </a:t>
            </a:r>
            <a:r>
              <a:rPr lang="ko-KR" altLang="en-US" dirty="0" err="1"/>
              <a:t>밀로라도</a:t>
            </a:r>
            <a:r>
              <a:rPr lang="ko-KR" altLang="en-US" dirty="0"/>
              <a:t> 비치</a:t>
            </a:r>
            <a:r>
              <a:rPr lang="en-US" altLang="ko-KR" dirty="0"/>
              <a:t>)</a:t>
            </a:r>
            <a:r>
              <a:rPr lang="ko-KR" altLang="en-US" dirty="0"/>
              <a:t>와</a:t>
            </a:r>
            <a:r>
              <a:rPr lang="en-US" altLang="ko-KR" dirty="0"/>
              <a:t>, Nils </a:t>
            </a:r>
            <a:r>
              <a:rPr lang="en-US" altLang="ko-KR" dirty="0" err="1"/>
              <a:t>Kavemark</a:t>
            </a:r>
            <a:r>
              <a:rPr lang="en-US" altLang="ko-KR" dirty="0"/>
              <a:t>(</a:t>
            </a:r>
            <a:r>
              <a:rPr lang="ko-KR" altLang="en-US" dirty="0" err="1"/>
              <a:t>닐스</a:t>
            </a:r>
            <a:r>
              <a:rPr lang="ko-KR" altLang="en-US" dirty="0"/>
              <a:t> </a:t>
            </a:r>
            <a:r>
              <a:rPr lang="ko-KR" altLang="en-US" dirty="0" err="1"/>
              <a:t>카브마크</a:t>
            </a:r>
            <a:r>
              <a:rPr lang="en-US" altLang="ko-KR" dirty="0"/>
              <a:t>)</a:t>
            </a:r>
            <a:r>
              <a:rPr lang="ko-KR" altLang="en-US" dirty="0"/>
              <a:t>의 연구에서는</a:t>
            </a:r>
          </a:p>
          <a:p>
            <a:endParaRPr lang="ko-KR" altLang="en-US" dirty="0"/>
          </a:p>
          <a:p>
            <a:r>
              <a:rPr lang="en-US" altLang="ko-KR" dirty="0"/>
              <a:t>Octree </a:t>
            </a:r>
            <a:r>
              <a:rPr lang="ko-KR" altLang="en-US" dirty="0"/>
              <a:t>방식이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충돌처리를 진행할 수 있으나 </a:t>
            </a:r>
            <a:r>
              <a:rPr lang="ko-KR" altLang="en-US" dirty="0" err="1"/>
              <a:t>파티클의</a:t>
            </a:r>
            <a:r>
              <a:rPr lang="ko-KR" altLang="en-US" dirty="0"/>
              <a:t> 개수에 따라 실시간 렌더링에서는 성능적으로 한계가 나타날 수 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SSPC</a:t>
            </a:r>
            <a:r>
              <a:rPr lang="ko-KR" altLang="en-US" dirty="0"/>
              <a:t>방식은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충돌처리에 사용할 수 없다는 단점이 있다고 설명하였습니다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1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논문의 연구 목적은 게임과 같은 실시간 렌더링 환경에서의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충돌처리를 목표로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목표로 하는 충돌처리는 정확한 수준의 충돌처리가 아닌 이해할 만한 수준의 충돌처리를 목표로 하며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이해할 만한 수준의 충돌처리란 시점의 변화가 큰 경우나</a:t>
            </a:r>
            <a:r>
              <a:rPr lang="en-US" altLang="ko-KR" dirty="0"/>
              <a:t>, </a:t>
            </a:r>
            <a:r>
              <a:rPr lang="ko-KR" altLang="en-US" dirty="0"/>
              <a:t>가려진 </a:t>
            </a:r>
            <a:r>
              <a:rPr lang="ko-KR" altLang="en-US" dirty="0" err="1"/>
              <a:t>파티클들이</a:t>
            </a:r>
            <a:r>
              <a:rPr lang="ko-KR" altLang="en-US" dirty="0"/>
              <a:t> 많은 경우 충돌처리 과정에서 생략됨을 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3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설계에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제안하는 알고리즘은 충돌 단계와 </a:t>
            </a:r>
            <a:r>
              <a:rPr lang="ko-KR" altLang="en-US" dirty="0" err="1"/>
              <a:t>렌더</a:t>
            </a:r>
            <a:r>
              <a:rPr lang="ko-KR" altLang="en-US" dirty="0"/>
              <a:t> 단계 두 단계로 나누어져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단계에서는 </a:t>
            </a:r>
            <a:r>
              <a:rPr lang="ko-KR" altLang="en-US" dirty="0" err="1"/>
              <a:t>파티클의</a:t>
            </a:r>
            <a:r>
              <a:rPr lang="ko-KR" altLang="en-US" dirty="0"/>
              <a:t> 충돌처리와 정보 업데이트</a:t>
            </a:r>
            <a:r>
              <a:rPr lang="en-US" altLang="ko-KR" dirty="0"/>
              <a:t>, </a:t>
            </a:r>
            <a:r>
              <a:rPr lang="ko-KR" altLang="en-US" dirty="0"/>
              <a:t>그리고 충돌 감지 텍스처를 업데이트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ko-KR" altLang="en-US" dirty="0" err="1"/>
              <a:t>렌더</a:t>
            </a:r>
            <a:r>
              <a:rPr lang="ko-KR" altLang="en-US" dirty="0"/>
              <a:t> 단계에서는 충돌 단계에서 갱신된 </a:t>
            </a:r>
            <a:r>
              <a:rPr lang="ko-KR" altLang="en-US" dirty="0" err="1"/>
              <a:t>파티클의</a:t>
            </a:r>
            <a:r>
              <a:rPr lang="ko-KR" altLang="en-US" dirty="0"/>
              <a:t> 정보를 이용하여 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렌더링을 수행합니다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24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충돌 단계에서는 입력된 데이터를 </a:t>
            </a:r>
            <a:r>
              <a:rPr lang="en-US" altLang="ko-KR" dirty="0"/>
              <a:t>Vertex Shader</a:t>
            </a:r>
            <a:r>
              <a:rPr lang="ko-KR" altLang="en-US" dirty="0"/>
              <a:t>에서 충돌을 처리하고 정보를 업데이트합니다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갱신된 정보는 </a:t>
            </a:r>
            <a:r>
              <a:rPr lang="en-US" altLang="ko-KR" dirty="0"/>
              <a:t>Geometry Shader</a:t>
            </a:r>
            <a:r>
              <a:rPr lang="ko-KR" altLang="en-US" dirty="0"/>
              <a:t>에서 </a:t>
            </a:r>
            <a:r>
              <a:rPr lang="en-US" altLang="ko-KR" dirty="0"/>
              <a:t>Transform Feedback</a:t>
            </a:r>
            <a:r>
              <a:rPr lang="ko-KR" altLang="en-US" dirty="0"/>
              <a:t>을 통해 </a:t>
            </a:r>
            <a:r>
              <a:rPr lang="en-US" altLang="ko-KR" dirty="0"/>
              <a:t>Transform Feedback Buffer Object</a:t>
            </a:r>
            <a:r>
              <a:rPr lang="ko-KR" altLang="en-US" dirty="0"/>
              <a:t>에 갱신됩니다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Fragment Shader</a:t>
            </a:r>
            <a:r>
              <a:rPr lang="ko-KR" altLang="en-US" dirty="0"/>
              <a:t>에서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컬러코드로 변환하여 </a:t>
            </a:r>
            <a:r>
              <a:rPr lang="en-US" altLang="ko-KR" dirty="0"/>
              <a:t>Collision Detection Texture</a:t>
            </a:r>
            <a:r>
              <a:rPr lang="ko-KR" altLang="en-US" dirty="0"/>
              <a:t>를 갱신합니다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63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렌더링 단계에서는 충돌 단계에서 업데이트된 </a:t>
            </a:r>
            <a:r>
              <a:rPr lang="en-US" altLang="ko-KR" dirty="0"/>
              <a:t>Transform Feedback Buffer Object</a:t>
            </a:r>
            <a:r>
              <a:rPr lang="ko-KR" altLang="en-US" dirty="0"/>
              <a:t>을 입력으로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Geometry Shader</a:t>
            </a:r>
            <a:r>
              <a:rPr lang="ko-KR" altLang="en-US" dirty="0"/>
              <a:t>에서 입력된 정점을 </a:t>
            </a:r>
            <a:r>
              <a:rPr lang="en-US" altLang="ko-KR" dirty="0"/>
              <a:t>Quad </a:t>
            </a:r>
            <a:r>
              <a:rPr lang="ko-KR" altLang="en-US" dirty="0"/>
              <a:t>형태의 도형으로 변형시키고 카메라를 바라보는 </a:t>
            </a:r>
            <a:r>
              <a:rPr lang="en-US" altLang="ko-KR" dirty="0"/>
              <a:t>Billboard </a:t>
            </a:r>
            <a:r>
              <a:rPr lang="ko-KR" altLang="en-US" dirty="0"/>
              <a:t>형태로 렌더링합니다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909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충돌 단계와 </a:t>
            </a:r>
            <a:r>
              <a:rPr lang="ko-KR" altLang="en-US" dirty="0" err="1"/>
              <a:t>렌더</a:t>
            </a:r>
            <a:r>
              <a:rPr lang="ko-KR" altLang="en-US" dirty="0"/>
              <a:t> 단계에서 볼 수 있듯이 본 논문의 시스템에서는 </a:t>
            </a:r>
            <a:r>
              <a:rPr lang="en-US" altLang="ko-KR" dirty="0"/>
              <a:t>Transform Feedback </a:t>
            </a:r>
            <a:r>
              <a:rPr lang="ko-KR" altLang="en-US" dirty="0"/>
              <a:t>이라는 기능을 사용하고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기능은 사전에 베어링으로 설정한 데이터를 </a:t>
            </a:r>
            <a:r>
              <a:rPr lang="en-US" altLang="ko-KR" dirty="0"/>
              <a:t>GPU</a:t>
            </a:r>
            <a:r>
              <a:rPr lang="ko-KR" altLang="en-US" dirty="0"/>
              <a:t>의 </a:t>
            </a:r>
            <a:r>
              <a:rPr lang="ko-KR" altLang="en-US" dirty="0" err="1"/>
              <a:t>버텍스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기하 </a:t>
            </a:r>
            <a:r>
              <a:rPr lang="ko-KR" altLang="en-US" dirty="0" err="1"/>
              <a:t>셰이더를</a:t>
            </a:r>
            <a:r>
              <a:rPr lang="ko-KR" altLang="en-US" dirty="0"/>
              <a:t> 사용하는 경우에는 기하 </a:t>
            </a:r>
            <a:r>
              <a:rPr lang="ko-KR" altLang="en-US" dirty="0" err="1"/>
              <a:t>셰이더에서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Transform Feedback Buffer Object</a:t>
            </a:r>
            <a:r>
              <a:rPr lang="ko-KR" altLang="en-US" dirty="0"/>
              <a:t>로 갱신할 수 있도록 하는 기능으로 </a:t>
            </a:r>
          </a:p>
          <a:p>
            <a:r>
              <a:rPr lang="ko-KR" altLang="en-US" dirty="0" err="1"/>
              <a:t>파티클</a:t>
            </a:r>
            <a:r>
              <a:rPr lang="ko-KR" altLang="en-US" dirty="0"/>
              <a:t> 시스템에 </a:t>
            </a:r>
            <a:r>
              <a:rPr lang="en-US" altLang="ko-KR" dirty="0"/>
              <a:t>CPU</a:t>
            </a:r>
            <a:r>
              <a:rPr lang="ko-KR" altLang="en-US" dirty="0"/>
              <a:t>의 간섭을 최소한으로 하여 </a:t>
            </a:r>
            <a:r>
              <a:rPr lang="en-US" altLang="ko-KR" dirty="0"/>
              <a:t>GPU</a:t>
            </a:r>
            <a:r>
              <a:rPr lang="ko-KR" altLang="en-US" dirty="0"/>
              <a:t>에서 연산을 진행할 수 있도록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베어링으로 설정한 변수는 </a:t>
            </a:r>
            <a:r>
              <a:rPr lang="ko-KR" altLang="en-US" dirty="0" err="1"/>
              <a:t>파티클의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충돌 시간을 갱신하는데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논문에서는 읽기</a:t>
            </a:r>
            <a:r>
              <a:rPr lang="en-US" altLang="ko-KR" dirty="0"/>
              <a:t>, </a:t>
            </a:r>
            <a:r>
              <a:rPr lang="ko-KR" altLang="en-US" dirty="0"/>
              <a:t>쓰기 과정에서 일어날 수 있는 충돌을 피하기 위해 두개의 버퍼를 사용하여 </a:t>
            </a:r>
          </a:p>
          <a:p>
            <a:r>
              <a:rPr lang="ko-KR" altLang="en-US" dirty="0"/>
              <a:t>매 프레임마다 서로의 역할을 바꾸어 최신 정보를 기반으로 계산되도록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746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충돌 감지 텍스처에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처리에 사용되는 충돌 감지 텍스처는 카메라를 통해 생성되는</a:t>
            </a:r>
          </a:p>
          <a:p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en-US" altLang="ko-KR" dirty="0"/>
              <a:t>2</a:t>
            </a:r>
            <a:r>
              <a:rPr lang="ko-KR" altLang="en-US" dirty="0"/>
              <a:t>차원 컬러코드로 변환하여 저장한 </a:t>
            </a:r>
            <a:r>
              <a:rPr lang="en-US" altLang="ko-KR" dirty="0"/>
              <a:t>2</a:t>
            </a:r>
            <a:r>
              <a:rPr lang="ko-KR" altLang="en-US" dirty="0"/>
              <a:t>차원 형태의 텍스처를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처리 또는 중력의 영향으로 인해 업데이트된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ko-KR" altLang="en-US" dirty="0" err="1"/>
              <a:t>프래그먼트</a:t>
            </a:r>
            <a:r>
              <a:rPr lang="ko-KR" altLang="en-US" dirty="0"/>
              <a:t> </a:t>
            </a:r>
            <a:r>
              <a:rPr lang="ko-KR" altLang="en-US" dirty="0" err="1"/>
              <a:t>셰이더에서</a:t>
            </a:r>
            <a:r>
              <a:rPr lang="ko-KR" altLang="en-US" dirty="0"/>
              <a:t> </a:t>
            </a:r>
            <a:r>
              <a:rPr lang="en-US" altLang="ko-KR" dirty="0"/>
              <a:t>RGB </a:t>
            </a:r>
            <a:r>
              <a:rPr lang="ko-KR" altLang="en-US" dirty="0"/>
              <a:t>값으로 변환하여 작성한 텍스처입니다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E5DFA-D77F-4E82-8FD2-18FF7692C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BF4204-9F7C-4D50-B8A4-0CE5CF57E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64EA4-7989-436D-B312-E812B688E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A939A-AD5F-4D68-8078-6EBC8728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57456-7961-4866-B84A-14D2AD19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9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2A041-EEA5-4026-9C7D-D6A18E69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310166-9FC8-43F3-85E1-A65844599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BB291-1B4F-46E0-89E8-88D05DC5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7958E-06A9-496F-B7E2-9A3C6686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8901A-8418-4B35-80F3-E9C9FA8E6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BB9368-A979-4292-86CC-A214B7D9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2ED83-FB58-4174-9969-A9E9E072D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33C6B-17BE-49B1-B8EE-5DBD1C9E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52836-361E-415B-9E97-171A9F14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E25D46-8A3E-4E77-9C9A-CC9283BD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7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092CD-5E77-44FC-9834-80810538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708A6-5D8B-414F-AD9E-4E7FDD67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93A43-39B9-4C5F-BF6A-A1E31608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162D-CDBC-4701-A948-BF224006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4B52-30C7-4D4D-9B3F-E91C4B7F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9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148EB-A151-4FE3-A766-44DC389A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6A407-09CF-4689-B9C6-B287C06E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5BD42-DE9A-4DFF-9CD7-5AF3F082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D15FF-FA71-404E-BACC-0857338E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F5063-C718-4A26-9E3D-00E7B6DF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9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25BA5-08AC-4636-81C7-50440A23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2EAE4-6B09-4778-917C-595DF59CB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8891D7-60BA-46A1-9716-E465E4444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4FB4F8-186E-4633-9533-A5F0B10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B5034D-B90D-4119-AB27-50D25E7C5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082BF5-0A07-4900-9C40-ACEF8155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4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4504E-517C-4B20-BBF5-706B23E0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048D7F-5E53-4950-BA9B-19597D71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A43427-DAD9-40AE-99EC-6D6962D66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006912-672C-46CF-BE13-B8B90A52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329236-577F-4699-9337-81F36D058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4D159C-C23F-4E75-AF36-A463F5C2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56F185-E06F-4323-B5D6-3E6CA9F6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F7A990-0167-4090-82A7-4F5511BF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2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BF88-B1EF-4C2A-85E6-A4644714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64AF1-DE42-446A-9C58-9353F2BA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1750B6-2EE6-4037-A4F7-9E608C8C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30F816-72AA-46F1-8B9A-C5D7B2DB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732163-17E9-4D69-841A-6097675D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5C8993-5F32-4086-96E5-86D2A477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4B60CC-FCB1-4D7F-94AA-F231ED8A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8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51E9A-2962-45A9-A245-4AE2AB4C8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350DB-FE7F-417C-A40F-6E52A8FB2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580B0-D655-4FFD-B716-F71EA8984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B1FF9-9EA2-4C5B-BD20-B21BECDF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39ED7-00A8-49B8-B41F-CD4DA726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5AF4C1-3134-4007-9289-6B417E9B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0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C2882-6DD2-42DB-A43C-B5E738AB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06EAFA-C2B5-4EDD-B048-A6661ECC2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CB657A-BFF7-4F61-B352-A0FA7BF01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2F903-D0D8-4103-B41C-3191D442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4CA241-4FFE-4593-8394-46EB0EFD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70D2A7-C3C8-45C3-BE4C-536215D8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167073-A47B-4563-8B1B-48D73BE7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092D2C-587F-469D-8DDE-5547CB0D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E3EDC7-F327-45A2-B96D-E75315BD7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8672-FB2E-40AC-99D5-F6E73E79B3F5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67AB5-747B-4202-BCD7-B2CE5FA6D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BBE95-7B7D-4D5C-883C-AD7CC1105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2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1108ldh&amp;logNo=221159775717&amp;proxyReferer=https:%2F%2Fwww.google.com%2F" TargetMode="External"/><Relationship Id="rId2" Type="http://schemas.openxmlformats.org/officeDocument/2006/relationships/hyperlink" Target="http://api.unrealengine.com/KOR/Resources/ContentExamples/EffectsGallery/1_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gldev.org/www/tutorial28/tutorial28.html" TargetMode="External"/><Relationship Id="rId5" Type="http://schemas.openxmlformats.org/officeDocument/2006/relationships/hyperlink" Target="https://ko.wikipedia.org/wiki/%ED%8C%94%EC%A7%84%ED%8A%B8%EB%A6%AC" TargetMode="External"/><Relationship Id="rId4" Type="http://schemas.openxmlformats.org/officeDocument/2006/relationships/hyperlink" Target="http://amietia.com/ssp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D758D2-9CB6-4A45-8D5D-F38E8366C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ko-KR" altLang="en-US" sz="5000" dirty="0"/>
              <a:t>이미지 기반 </a:t>
            </a:r>
            <a:r>
              <a:rPr lang="ko-KR" altLang="en-US" sz="5000" dirty="0" err="1"/>
              <a:t>파티클</a:t>
            </a:r>
            <a:r>
              <a:rPr lang="ko-KR" altLang="en-US" sz="5000" dirty="0"/>
              <a:t> </a:t>
            </a:r>
            <a:br>
              <a:rPr lang="en-US" altLang="ko-KR" sz="5000" dirty="0"/>
            </a:br>
            <a:r>
              <a:rPr lang="ko-KR" altLang="en-US" sz="5000" dirty="0"/>
              <a:t>충돌 처리 시스템</a:t>
            </a:r>
            <a:br>
              <a:rPr lang="en-US" altLang="ko-KR" sz="5000" dirty="0"/>
            </a:br>
            <a:br>
              <a:rPr lang="en-US" altLang="ko-KR" sz="5000" dirty="0"/>
            </a:br>
            <a:endParaRPr lang="ko-KR" altLang="en-US" sz="5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0C1ED3-C48C-4381-898A-0D6410440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685926"/>
          </a:xfrm>
        </p:spPr>
        <p:txBody>
          <a:bodyPr>
            <a:normAutofit/>
          </a:bodyPr>
          <a:lstStyle/>
          <a:p>
            <a:pPr algn="r"/>
            <a:r>
              <a:rPr lang="ko-KR" altLang="en-US" sz="1500" dirty="0"/>
              <a:t>논문 예비심사</a:t>
            </a:r>
            <a:endParaRPr lang="en-US" altLang="ko-KR" sz="1500" dirty="0"/>
          </a:p>
          <a:p>
            <a:pPr algn="r"/>
            <a:r>
              <a:rPr lang="ko-KR" altLang="en-US" sz="1500" dirty="0"/>
              <a:t>미디어융합디자인 대학원</a:t>
            </a:r>
            <a:endParaRPr lang="en-US" altLang="ko-KR" sz="1500" dirty="0"/>
          </a:p>
          <a:p>
            <a:pPr algn="r"/>
            <a:r>
              <a:rPr lang="en-US" altLang="ko-KR" sz="1500" dirty="0"/>
              <a:t>2019711005</a:t>
            </a:r>
          </a:p>
          <a:p>
            <a:pPr algn="r"/>
            <a:r>
              <a:rPr lang="ko-KR" altLang="en-US" sz="1500" dirty="0"/>
              <a:t>이용선</a:t>
            </a:r>
            <a:endParaRPr lang="en-US" altLang="ko-KR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9E56694-11A9-4524-9E67-73366751A9D3}"/>
              </a:ext>
            </a:extLst>
          </p:cNvPr>
          <p:cNvSpPr txBox="1">
            <a:spLocks/>
          </p:cNvSpPr>
          <p:nvPr/>
        </p:nvSpPr>
        <p:spPr>
          <a:xfrm>
            <a:off x="838198" y="2605091"/>
            <a:ext cx="10506455" cy="695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solidFill>
                  <a:schemeClr val="bg2">
                    <a:lumMod val="75000"/>
                  </a:schemeClr>
                </a:solidFill>
              </a:rPr>
              <a:t>Image-based Particle Collision System</a:t>
            </a:r>
            <a:endParaRPr lang="ko-KR" altLang="en-US" sz="4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2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82DD0C-3448-43FB-A9D3-823144F4EEAA}"/>
              </a:ext>
            </a:extLst>
          </p:cNvPr>
          <p:cNvSpPr/>
          <p:nvPr/>
        </p:nvSpPr>
        <p:spPr>
          <a:xfrm>
            <a:off x="1358279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a_Position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C84346-1779-469D-B2F4-D28E61B3D578}"/>
              </a:ext>
            </a:extLst>
          </p:cNvPr>
          <p:cNvSpPr/>
          <p:nvPr/>
        </p:nvSpPr>
        <p:spPr>
          <a:xfrm>
            <a:off x="5149516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은 바탕" panose="040B0600000101010101" pitchFamily="50" charset="-127"/>
              </a:rPr>
              <a:t>base_texel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59A0C3-8D94-40A2-B36E-90BD0AE79279}"/>
              </a:ext>
            </a:extLst>
          </p:cNvPr>
          <p:cNvSpPr/>
          <p:nvPr/>
        </p:nvSpPr>
        <p:spPr>
          <a:xfrm>
            <a:off x="8940753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curr_pos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0CE31E-ABC9-4600-94FF-B4C4DC274A4A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27168F3-984C-4309-92E4-8FE066B2B9A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68CAD9-2851-40DC-A5E6-F7040211AA7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1247" y="4771381"/>
            <a:ext cx="18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1479AE-9DE9-4C6E-9679-8218B237D5F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042484" y="4771381"/>
            <a:ext cx="18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FB7BE806-30FE-4A77-A755-52334D4B5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48116"/>
              </p:ext>
            </p:extLst>
          </p:nvPr>
        </p:nvGraphicFramePr>
        <p:xfrm>
          <a:off x="794329" y="1716397"/>
          <a:ext cx="10039391" cy="1873664"/>
        </p:xfrm>
        <a:graphic>
          <a:graphicData uri="http://schemas.openxmlformats.org/drawingml/2006/table">
            <a:tbl>
              <a:tblPr/>
              <a:tblGrid>
                <a:gridCol w="693846">
                  <a:extLst>
                    <a:ext uri="{9D8B030D-6E8A-4147-A177-3AD203B41FA5}">
                      <a16:colId xmlns:a16="http://schemas.microsoft.com/office/drawing/2014/main" val="1825349360"/>
                    </a:ext>
                  </a:extLst>
                </a:gridCol>
                <a:gridCol w="9345545">
                  <a:extLst>
                    <a:ext uri="{9D8B030D-6E8A-4147-A177-3AD203B41FA5}">
                      <a16:colId xmlns:a16="http://schemas.microsoft.com/office/drawing/2014/main" val="261229096"/>
                    </a:ext>
                  </a:extLst>
                </a:gridCol>
              </a:tblGrid>
              <a:tr h="112723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ParticleCollisionPass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65394"/>
                  </a:ext>
                </a:extLst>
              </a:tr>
              <a:tr h="15723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3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4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</a:t>
                      </a: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 particle in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scene.particle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gl_Position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u_ProjView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vec4(a_Position,1)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gl_Position.xy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+ vec2(1)) * 0.5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TexCoord.x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u_ClientWidth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TexCoord.y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u_ClientHeight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curr_pos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texelFectch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u_CDTxture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0)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33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06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_x171409176">
            <a:extLst>
              <a:ext uri="{FF2B5EF4-FFF2-40B4-BE49-F238E27FC236}">
                <a16:creationId xmlns:a16="http://schemas.microsoft.com/office/drawing/2014/main" id="{5141A00F-9584-4CCF-BDFA-B7EAFAE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85" y="3109679"/>
            <a:ext cx="5346802" cy="27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충돌 처리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3A488-B1DF-454A-83FB-39EAFD84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Base Texel </a:t>
            </a:r>
            <a:r>
              <a:rPr lang="ko-KR" altLang="en-US" dirty="0"/>
              <a:t>주변에 미리 정한 범위만큼 </a:t>
            </a:r>
            <a:r>
              <a:rPr lang="en-US" altLang="ko-KR" dirty="0"/>
              <a:t>2</a:t>
            </a:r>
            <a:r>
              <a:rPr lang="ko-KR" altLang="en-US" dirty="0"/>
              <a:t>중 반복문을 통해 샘플링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1E1335-8F67-4E5D-B5E9-4E00B4443B5D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BCBD513-976C-41CD-BC5A-50C7E631000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2403161-1D15-41CA-8E81-3EEC96C47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713673"/>
              </p:ext>
            </p:extLst>
          </p:nvPr>
        </p:nvGraphicFramePr>
        <p:xfrm>
          <a:off x="838200" y="2476547"/>
          <a:ext cx="6803571" cy="4016328"/>
        </p:xfrm>
        <a:graphic>
          <a:graphicData uri="http://schemas.openxmlformats.org/drawingml/2006/table">
            <a:tbl>
              <a:tblPr/>
              <a:tblGrid>
                <a:gridCol w="470211">
                  <a:extLst>
                    <a:ext uri="{9D8B030D-6E8A-4147-A177-3AD203B41FA5}">
                      <a16:colId xmlns:a16="http://schemas.microsoft.com/office/drawing/2014/main" val="1825349360"/>
                    </a:ext>
                  </a:extLst>
                </a:gridCol>
                <a:gridCol w="6333360">
                  <a:extLst>
                    <a:ext uri="{9D8B030D-6E8A-4147-A177-3AD203B41FA5}">
                      <a16:colId xmlns:a16="http://schemas.microsoft.com/office/drawing/2014/main" val="261229096"/>
                    </a:ext>
                  </a:extLst>
                </a:gridCol>
              </a:tblGrid>
              <a:tr h="24114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ParticleCollisionPass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65394"/>
                  </a:ext>
                </a:extLst>
              </a:tr>
              <a:tr h="336377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6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은 바탕" panose="04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8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11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12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13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14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15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16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17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18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19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100000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g_collision_range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0.01</a:t>
                      </a: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은 바탕" panose="040B0600000101010101" pitchFamily="50" charset="-127"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a_CollideTime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 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2032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ty in -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ty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3048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in -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+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ty)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== 0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&amp;&amp;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ty == 00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continue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texelFetch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u_CDTexture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0)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curr_pos.xyz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  <a:ea typeface="은 바탕" panose="040B0600000101010101" pitchFamily="50" charset="-127"/>
                        </a:rPr>
                        <a:t>–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particle_pos.xyz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g_collision_range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&gt;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&amp;&amp;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particle_collide_pos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particle_collision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true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33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99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B94B1C-E3BB-4390-B760-07E938B13B83}"/>
              </a:ext>
            </a:extLst>
          </p:cNvPr>
          <p:cNvSpPr/>
          <p:nvPr/>
        </p:nvSpPr>
        <p:spPr>
          <a:xfrm>
            <a:off x="2177142" y="1690688"/>
            <a:ext cx="7837715" cy="49114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Update</a:t>
            </a:r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ko-KR" altLang="en-US" sz="3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5FDD27-16AD-40C5-8ACA-B2B05C11DDD3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5C79A96-C252-479B-AD44-C7A9C8D3375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22D309B-B646-4D2C-B0E0-F41FC4C6E45E}"/>
              </a:ext>
            </a:extLst>
          </p:cNvPr>
          <p:cNvSpPr/>
          <p:nvPr/>
        </p:nvSpPr>
        <p:spPr>
          <a:xfrm>
            <a:off x="7789981" y="5460777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Collision Time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1F23EA-1A51-46FB-85B9-8B13ECE8E0F7}"/>
              </a:ext>
            </a:extLst>
          </p:cNvPr>
          <p:cNvSpPr/>
          <p:nvPr/>
        </p:nvSpPr>
        <p:spPr>
          <a:xfrm>
            <a:off x="7789981" y="2226654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Speed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9DBC319-D903-4BA5-9549-D0D1A5B080EB}"/>
              </a:ext>
            </a:extLst>
          </p:cNvPr>
          <p:cNvSpPr/>
          <p:nvPr/>
        </p:nvSpPr>
        <p:spPr>
          <a:xfrm>
            <a:off x="7789981" y="3304695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Direction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8420D2-EE57-4078-96EF-8B01A4577DC0}"/>
              </a:ext>
            </a:extLst>
          </p:cNvPr>
          <p:cNvSpPr/>
          <p:nvPr/>
        </p:nvSpPr>
        <p:spPr>
          <a:xfrm>
            <a:off x="7789981" y="4382736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Position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B7115E8-B2FF-4790-A8F8-E12C087A7B3D}"/>
              </a:ext>
            </a:extLst>
          </p:cNvPr>
          <p:cNvSpPr/>
          <p:nvPr/>
        </p:nvSpPr>
        <p:spPr>
          <a:xfrm>
            <a:off x="2649293" y="2226654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Speed * 0.2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F36F7BF-557C-47A0-A903-FB848760DEA4}"/>
              </a:ext>
            </a:extLst>
          </p:cNvPr>
          <p:cNvSpPr/>
          <p:nvPr/>
        </p:nvSpPr>
        <p:spPr>
          <a:xfrm>
            <a:off x="2649293" y="3304695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Normalize(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Curr_Pos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– 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Col_Pos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FC8793-B1C5-41F1-B94E-399F0505EA12}"/>
              </a:ext>
            </a:extLst>
          </p:cNvPr>
          <p:cNvSpPr/>
          <p:nvPr/>
        </p:nvSpPr>
        <p:spPr>
          <a:xfrm>
            <a:off x="2649293" y="4376795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Position + (Speed * Direction) 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2267FB4-7F99-408A-9715-4B43F1DCDF92}"/>
              </a:ext>
            </a:extLst>
          </p:cNvPr>
          <p:cNvSpPr/>
          <p:nvPr/>
        </p:nvSpPr>
        <p:spPr>
          <a:xfrm>
            <a:off x="2649293" y="5460777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time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EA7FD81-36EA-4CD3-99FD-38B5C3543076}"/>
              </a:ext>
            </a:extLst>
          </p:cNvPr>
          <p:cNvCxnSpPr>
            <a:stCxn id="36" idx="3"/>
            <a:endCxn id="11" idx="1"/>
          </p:cNvCxnSpPr>
          <p:nvPr/>
        </p:nvCxnSpPr>
        <p:spPr>
          <a:xfrm>
            <a:off x="6591299" y="2653229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EEAD59-9B29-4662-80C1-E0A5EB982E51}"/>
              </a:ext>
            </a:extLst>
          </p:cNvPr>
          <p:cNvCxnSpPr>
            <a:cxnSpLocks/>
            <a:stCxn id="40" idx="3"/>
            <a:endCxn id="12" idx="1"/>
          </p:cNvCxnSpPr>
          <p:nvPr/>
        </p:nvCxnSpPr>
        <p:spPr>
          <a:xfrm>
            <a:off x="6591299" y="3731270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35E4D9A-408D-46D9-BFB2-017C055C1738}"/>
              </a:ext>
            </a:extLst>
          </p:cNvPr>
          <p:cNvCxnSpPr>
            <a:cxnSpLocks/>
            <a:stCxn id="42" idx="3"/>
            <a:endCxn id="13" idx="1"/>
          </p:cNvCxnSpPr>
          <p:nvPr/>
        </p:nvCxnSpPr>
        <p:spPr>
          <a:xfrm>
            <a:off x="6591299" y="4803370"/>
            <a:ext cx="1198682" cy="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51AC4B0-FAB9-4012-ABB0-3F160B60A08C}"/>
              </a:ext>
            </a:extLst>
          </p:cNvPr>
          <p:cNvCxnSpPr>
            <a:cxnSpLocks/>
            <a:stCxn id="44" idx="3"/>
            <a:endCxn id="10" idx="1"/>
          </p:cNvCxnSpPr>
          <p:nvPr/>
        </p:nvCxnSpPr>
        <p:spPr>
          <a:xfrm>
            <a:off x="6591299" y="5887352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3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x171526520">
            <a:extLst>
              <a:ext uri="{FF2B5EF4-FFF2-40B4-BE49-F238E27FC236}">
                <a16:creationId xmlns:a16="http://schemas.microsoft.com/office/drawing/2014/main" id="{8D5FA5EC-EF5D-4BCE-B183-522F26653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48" y="1762951"/>
            <a:ext cx="6855504" cy="350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188154264">
            <a:extLst>
              <a:ext uri="{FF2B5EF4-FFF2-40B4-BE49-F238E27FC236}">
                <a16:creationId xmlns:a16="http://schemas.microsoft.com/office/drawing/2014/main" id="{4DDFEDD8-9270-40C8-A873-DED8DAFF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10" y="4699670"/>
            <a:ext cx="3161211" cy="16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렌더</a:t>
            </a:r>
            <a:r>
              <a:rPr lang="ko-KR" altLang="en-US" dirty="0"/>
              <a:t> 단계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E00133-70A5-43EF-82EE-21468BA43B18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A62810-D684-4946-9EE1-CBC199FD080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B6A9DCD8-0601-4BD5-83AF-7EE48ECD6F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1216" y="4271554"/>
            <a:ext cx="1776544" cy="1358540"/>
          </a:xfrm>
          <a:prstGeom prst="curvedConnector3">
            <a:avLst>
              <a:gd name="adj1" fmla="val 50000"/>
            </a:avLst>
          </a:prstGeom>
          <a:ln w="28575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8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벤치마크 환경</a:t>
            </a:r>
            <a:r>
              <a:rPr lang="en-US" altLang="ko-KR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29CAE-1EE6-49B1-ACBE-7518BECC599B}"/>
              </a:ext>
            </a:extLst>
          </p:cNvPr>
          <p:cNvSpPr/>
          <p:nvPr/>
        </p:nvSpPr>
        <p:spPr>
          <a:xfrm rot="5400000">
            <a:off x="2686221" y="-494167"/>
            <a:ext cx="111452" cy="3895237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68C43E-20E0-4035-AFB2-C40D592EC54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1947" y="1509178"/>
            <a:ext cx="87794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CE57BAB-11A3-4C04-ACE2-9681F2C0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GPU : NVIDIA GeForce RTX 2060</a:t>
            </a:r>
          </a:p>
          <a:p>
            <a:endParaRPr lang="en-US" altLang="ko-KR" dirty="0"/>
          </a:p>
          <a:p>
            <a:r>
              <a:rPr lang="ko-KR" altLang="en-US" dirty="0"/>
              <a:t>충돌 감지 텍스처 해상도 </a:t>
            </a:r>
            <a:r>
              <a:rPr lang="en-US" altLang="ko-KR" dirty="0"/>
              <a:t>: 500x500</a:t>
            </a:r>
          </a:p>
          <a:p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라이프타임 미적용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900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측정 방법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29CAE-1EE6-49B1-ACBE-7518BECC599B}"/>
              </a:ext>
            </a:extLst>
          </p:cNvPr>
          <p:cNvSpPr/>
          <p:nvPr/>
        </p:nvSpPr>
        <p:spPr>
          <a:xfrm rot="5400000">
            <a:off x="2686221" y="-494167"/>
            <a:ext cx="111452" cy="3895237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68C43E-20E0-4035-AFB2-C40D592EC54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1947" y="1509178"/>
            <a:ext cx="87794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오각형 6">
            <a:extLst>
              <a:ext uri="{FF2B5EF4-FFF2-40B4-BE49-F238E27FC236}">
                <a16:creationId xmlns:a16="http://schemas.microsoft.com/office/drawing/2014/main" id="{D415C2C0-1BC1-46D6-A019-6F580A486625}"/>
              </a:ext>
            </a:extLst>
          </p:cNvPr>
          <p:cNvSpPr/>
          <p:nvPr/>
        </p:nvSpPr>
        <p:spPr>
          <a:xfrm>
            <a:off x="5314701" y="2834741"/>
            <a:ext cx="1863920" cy="1805538"/>
          </a:xfrm>
          <a:prstGeom prst="pent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오각형 10">
            <a:extLst>
              <a:ext uri="{FF2B5EF4-FFF2-40B4-BE49-F238E27FC236}">
                <a16:creationId xmlns:a16="http://schemas.microsoft.com/office/drawing/2014/main" id="{3C19DCDF-5AF1-4C2B-AAFE-4F4C76AC48E3}"/>
              </a:ext>
            </a:extLst>
          </p:cNvPr>
          <p:cNvSpPr/>
          <p:nvPr/>
        </p:nvSpPr>
        <p:spPr>
          <a:xfrm rot="2189478">
            <a:off x="3804797" y="3343635"/>
            <a:ext cx="1863920" cy="1805538"/>
          </a:xfrm>
          <a:prstGeom prst="pent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각형 12">
            <a:extLst>
              <a:ext uri="{FF2B5EF4-FFF2-40B4-BE49-F238E27FC236}">
                <a16:creationId xmlns:a16="http://schemas.microsoft.com/office/drawing/2014/main" id="{6FCC5B75-0638-477B-841A-684A00A38083}"/>
              </a:ext>
            </a:extLst>
          </p:cNvPr>
          <p:cNvSpPr/>
          <p:nvPr/>
        </p:nvSpPr>
        <p:spPr>
          <a:xfrm rot="2189478">
            <a:off x="6954989" y="3403728"/>
            <a:ext cx="1863920" cy="1805538"/>
          </a:xfrm>
          <a:prstGeom prst="pentago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0BDA8-A4A1-4550-A5FF-900A9DC2D8B2}"/>
              </a:ext>
            </a:extLst>
          </p:cNvPr>
          <p:cNvSpPr txBox="1"/>
          <p:nvPr/>
        </p:nvSpPr>
        <p:spPr>
          <a:xfrm>
            <a:off x="4217285" y="4113956"/>
            <a:ext cx="94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밀도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6FB936-9D4B-4556-85F0-85C91CF68CE6}"/>
              </a:ext>
            </a:extLst>
          </p:cNvPr>
          <p:cNvSpPr txBox="1"/>
          <p:nvPr/>
        </p:nvSpPr>
        <p:spPr>
          <a:xfrm>
            <a:off x="7229037" y="4113956"/>
            <a:ext cx="1124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모델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B0D71-D68F-499B-A048-620300E361D8}"/>
              </a:ext>
            </a:extLst>
          </p:cNvPr>
          <p:cNvSpPr txBox="1"/>
          <p:nvPr/>
        </p:nvSpPr>
        <p:spPr>
          <a:xfrm>
            <a:off x="5762867" y="3554317"/>
            <a:ext cx="94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개수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628D687-6858-4DB0-9DD0-153F552C4B54}"/>
              </a:ext>
            </a:extLst>
          </p:cNvPr>
          <p:cNvSpPr/>
          <p:nvPr/>
        </p:nvSpPr>
        <p:spPr>
          <a:xfrm>
            <a:off x="9090115" y="1833062"/>
            <a:ext cx="1856882" cy="180553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6ED769-E409-4893-A108-5D608361933F}"/>
              </a:ext>
            </a:extLst>
          </p:cNvPr>
          <p:cNvSpPr/>
          <p:nvPr/>
        </p:nvSpPr>
        <p:spPr>
          <a:xfrm>
            <a:off x="9850465" y="3780975"/>
            <a:ext cx="1856882" cy="180553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7A68B440-38EC-4DD8-9F74-E5EFBC60F8E3}"/>
              </a:ext>
            </a:extLst>
          </p:cNvPr>
          <p:cNvCxnSpPr>
            <a:cxnSpLocks/>
            <a:stCxn id="13" idx="0"/>
            <a:endCxn id="9" idx="3"/>
          </p:cNvCxnSpPr>
          <p:nvPr/>
        </p:nvCxnSpPr>
        <p:spPr>
          <a:xfrm rot="5400000" flipH="1" flipV="1">
            <a:off x="8789671" y="3008341"/>
            <a:ext cx="206533" cy="938223"/>
          </a:xfrm>
          <a:prstGeom prst="curvedConnector5">
            <a:avLst>
              <a:gd name="adj1" fmla="val 110684"/>
              <a:gd name="adj2" fmla="val 56563"/>
              <a:gd name="adj3" fmla="val -10684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1DC099D-5B25-44C0-850F-2E01C723BFEF}"/>
              </a:ext>
            </a:extLst>
          </p:cNvPr>
          <p:cNvCxnSpPr>
            <a:cxnSpLocks/>
            <a:stCxn id="13" idx="5"/>
            <a:endCxn id="10" idx="3"/>
          </p:cNvCxnSpPr>
          <p:nvPr/>
        </p:nvCxnSpPr>
        <p:spPr>
          <a:xfrm>
            <a:off x="8762935" y="4689398"/>
            <a:ext cx="1359464" cy="632700"/>
          </a:xfrm>
          <a:prstGeom prst="curvedConnector4">
            <a:avLst>
              <a:gd name="adj1" fmla="val 37940"/>
              <a:gd name="adj2" fmla="val 136131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4A39688-EFBB-4CC9-A275-29F828A22A05}"/>
              </a:ext>
            </a:extLst>
          </p:cNvPr>
          <p:cNvSpPr/>
          <p:nvPr/>
        </p:nvSpPr>
        <p:spPr>
          <a:xfrm>
            <a:off x="2174555" y="2401824"/>
            <a:ext cx="1456266" cy="141599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A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3BD262-C312-412A-90E8-31FB72381570}"/>
              </a:ext>
            </a:extLst>
          </p:cNvPr>
          <p:cNvSpPr/>
          <p:nvPr/>
        </p:nvSpPr>
        <p:spPr>
          <a:xfrm>
            <a:off x="1255055" y="4557506"/>
            <a:ext cx="1856882" cy="180553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B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6D1CC32B-9B68-4D11-80C3-CDB704B8593E}"/>
              </a:ext>
            </a:extLst>
          </p:cNvPr>
          <p:cNvCxnSpPr>
            <a:cxnSpLocks/>
            <a:stCxn id="11" idx="1"/>
            <a:endCxn id="26" idx="6"/>
          </p:cNvCxnSpPr>
          <p:nvPr/>
        </p:nvCxnSpPr>
        <p:spPr>
          <a:xfrm rot="10800000">
            <a:off x="3630821" y="3109825"/>
            <a:ext cx="483432" cy="4110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D0D1B0-CBF3-44C5-9D4B-093A86C8F52B}"/>
              </a:ext>
            </a:extLst>
          </p:cNvPr>
          <p:cNvCxnSpPr>
            <a:cxnSpLocks/>
            <a:stCxn id="11" idx="2"/>
            <a:endCxn id="28" idx="7"/>
          </p:cNvCxnSpPr>
          <p:nvPr/>
        </p:nvCxnSpPr>
        <p:spPr>
          <a:xfrm rot="5400000">
            <a:off x="3192275" y="4277371"/>
            <a:ext cx="192279" cy="896821"/>
          </a:xfrm>
          <a:prstGeom prst="curvedConnector5">
            <a:avLst>
              <a:gd name="adj1" fmla="val 118890"/>
              <a:gd name="adj2" fmla="val 31049"/>
              <a:gd name="adj3" fmla="val -1889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6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토끼 모델 </a:t>
            </a:r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11" name="제목 없음">
            <a:hlinkClick r:id="" action="ppaction://media"/>
            <a:extLst>
              <a:ext uri="{FF2B5EF4-FFF2-40B4-BE49-F238E27FC236}">
                <a16:creationId xmlns:a16="http://schemas.microsoft.com/office/drawing/2014/main" id="{30B4BEB1-2276-4F9B-BB67-1B361DB1A1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083" y="1776805"/>
            <a:ext cx="8463833" cy="47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용 모델 </a:t>
            </a:r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11" name="d">
            <a:hlinkClick r:id="" action="ppaction://media"/>
            <a:extLst>
              <a:ext uri="{FF2B5EF4-FFF2-40B4-BE49-F238E27FC236}">
                <a16:creationId xmlns:a16="http://schemas.microsoft.com/office/drawing/2014/main" id="{5C369106-D5A4-4799-B084-7402C1F63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084" y="1793134"/>
            <a:ext cx="8463832" cy="47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9" name="just particle">
            <a:hlinkClick r:id="" action="ppaction://media"/>
            <a:extLst>
              <a:ext uri="{FF2B5EF4-FFF2-40B4-BE49-F238E27FC236}">
                <a16:creationId xmlns:a16="http://schemas.microsoft.com/office/drawing/2014/main" id="{A539882B-75A0-48EB-BAE2-1BFA925F2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083" y="1793134"/>
            <a:ext cx="8463833" cy="47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1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카메라 이동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9" name="cm_rabbit">
            <a:hlinkClick r:id="" action="ppaction://media"/>
            <a:extLst>
              <a:ext uri="{FF2B5EF4-FFF2-40B4-BE49-F238E27FC236}">
                <a16:creationId xmlns:a16="http://schemas.microsoft.com/office/drawing/2014/main" id="{43E571A2-FD02-4ED3-B161-933761F80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083" y="1793134"/>
            <a:ext cx="8463833" cy="47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04228-06F5-40A4-9154-BE42ED5C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0AEA83-C29F-474A-8672-45F740C2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62" y="2834740"/>
            <a:ext cx="4026751" cy="238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209C4-FEB1-4FE6-8829-3718A5704804}"/>
              </a:ext>
            </a:extLst>
          </p:cNvPr>
          <p:cNvSpPr txBox="1"/>
          <p:nvPr/>
        </p:nvSpPr>
        <p:spPr>
          <a:xfrm>
            <a:off x="1753507" y="5218510"/>
            <a:ext cx="33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Unreal Engine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8B2BC-ABD6-4A5A-8F67-34405573217D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E389A6-23B8-4A9E-B4CA-0B030A8C428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 descr="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76100BC2-8420-494D-BE90-F42F85186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2" b="11384"/>
          <a:stretch/>
        </p:blipFill>
        <p:spPr>
          <a:xfrm>
            <a:off x="6749087" y="2834740"/>
            <a:ext cx="3352060" cy="2383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D498C-5FF2-4FF5-8A53-4BBD0CE7CF76}"/>
              </a:ext>
            </a:extLst>
          </p:cNvPr>
          <p:cNvSpPr txBox="1"/>
          <p:nvPr/>
        </p:nvSpPr>
        <p:spPr>
          <a:xfrm>
            <a:off x="6749087" y="5218510"/>
            <a:ext cx="33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 Engine</a:t>
            </a:r>
          </a:p>
        </p:txBody>
      </p:sp>
    </p:spTree>
    <p:extLst>
      <p:ext uri="{BB962C8B-B14F-4D97-AF65-F5344CB8AC3E}">
        <p14:creationId xmlns:p14="http://schemas.microsoft.com/office/powerpoint/2010/main" val="106051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11265" name="_x175041352">
            <a:extLst>
              <a:ext uri="{FF2B5EF4-FFF2-40B4-BE49-F238E27FC236}">
                <a16:creationId xmlns:a16="http://schemas.microsoft.com/office/drawing/2014/main" id="{7977E79B-3868-45C0-AF09-672125D0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410" y="1577994"/>
            <a:ext cx="4955177" cy="25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CB3847-883B-42BF-AD52-CFDDF813B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57348"/>
              </p:ext>
            </p:extLst>
          </p:nvPr>
        </p:nvGraphicFramePr>
        <p:xfrm>
          <a:off x="2278075" y="4179535"/>
          <a:ext cx="7635845" cy="2200942"/>
        </p:xfrm>
        <a:graphic>
          <a:graphicData uri="http://schemas.openxmlformats.org/drawingml/2006/table">
            <a:tbl>
              <a:tblPr/>
              <a:tblGrid>
                <a:gridCol w="1219890">
                  <a:extLst>
                    <a:ext uri="{9D8B030D-6E8A-4147-A177-3AD203B41FA5}">
                      <a16:colId xmlns:a16="http://schemas.microsoft.com/office/drawing/2014/main" val="3629278328"/>
                    </a:ext>
                  </a:extLst>
                </a:gridCol>
                <a:gridCol w="1197757">
                  <a:extLst>
                    <a:ext uri="{9D8B030D-6E8A-4147-A177-3AD203B41FA5}">
                      <a16:colId xmlns:a16="http://schemas.microsoft.com/office/drawing/2014/main" val="3412619226"/>
                    </a:ext>
                  </a:extLst>
                </a:gridCol>
                <a:gridCol w="1303258">
                  <a:extLst>
                    <a:ext uri="{9D8B030D-6E8A-4147-A177-3AD203B41FA5}">
                      <a16:colId xmlns:a16="http://schemas.microsoft.com/office/drawing/2014/main" val="3619099347"/>
                    </a:ext>
                  </a:extLst>
                </a:gridCol>
                <a:gridCol w="1303258">
                  <a:extLst>
                    <a:ext uri="{9D8B030D-6E8A-4147-A177-3AD203B41FA5}">
                      <a16:colId xmlns:a16="http://schemas.microsoft.com/office/drawing/2014/main" val="2311255135"/>
                    </a:ext>
                  </a:extLst>
                </a:gridCol>
                <a:gridCol w="1305841">
                  <a:extLst>
                    <a:ext uri="{9D8B030D-6E8A-4147-A177-3AD203B41FA5}">
                      <a16:colId xmlns:a16="http://schemas.microsoft.com/office/drawing/2014/main" val="3981537429"/>
                    </a:ext>
                  </a:extLst>
                </a:gridCol>
                <a:gridCol w="1305841">
                  <a:extLst>
                    <a:ext uri="{9D8B030D-6E8A-4147-A177-3AD203B41FA5}">
                      <a16:colId xmlns:a16="http://schemas.microsoft.com/office/drawing/2014/main" val="2198425921"/>
                    </a:ext>
                  </a:extLst>
                </a:gridCol>
              </a:tblGrid>
              <a:tr h="46568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Mesh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6215" marR="96215" marT="48107" marB="481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Density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Type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6215" marR="96215" marT="48107" marB="481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 Number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6215" marR="96215" marT="48107" marB="481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50127"/>
                  </a:ext>
                </a:extLst>
              </a:tr>
              <a:tr h="8038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50,000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100,000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150,000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200,000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799594"/>
                  </a:ext>
                </a:extLst>
              </a:tr>
              <a:tr h="46568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Bunny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6215" marR="96215" marT="48107" marB="481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19ms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40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75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96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151987"/>
                  </a:ext>
                </a:extLst>
              </a:tr>
              <a:tr h="4656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26ms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54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97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129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9488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02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F49B46-D291-4722-AC16-9012628C4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85917"/>
              </p:ext>
            </p:extLst>
          </p:nvPr>
        </p:nvGraphicFramePr>
        <p:xfrm>
          <a:off x="2278075" y="4179535"/>
          <a:ext cx="7667859" cy="2210167"/>
        </p:xfrm>
        <a:graphic>
          <a:graphicData uri="http://schemas.openxmlformats.org/drawingml/2006/table">
            <a:tbl>
              <a:tblPr/>
              <a:tblGrid>
                <a:gridCol w="1225005">
                  <a:extLst>
                    <a:ext uri="{9D8B030D-6E8A-4147-A177-3AD203B41FA5}">
                      <a16:colId xmlns:a16="http://schemas.microsoft.com/office/drawing/2014/main" val="2994929631"/>
                    </a:ext>
                  </a:extLst>
                </a:gridCol>
                <a:gridCol w="1202780">
                  <a:extLst>
                    <a:ext uri="{9D8B030D-6E8A-4147-A177-3AD203B41FA5}">
                      <a16:colId xmlns:a16="http://schemas.microsoft.com/office/drawing/2014/main" val="3183915249"/>
                    </a:ext>
                  </a:extLst>
                </a:gridCol>
                <a:gridCol w="1308722">
                  <a:extLst>
                    <a:ext uri="{9D8B030D-6E8A-4147-A177-3AD203B41FA5}">
                      <a16:colId xmlns:a16="http://schemas.microsoft.com/office/drawing/2014/main" val="3568671513"/>
                    </a:ext>
                  </a:extLst>
                </a:gridCol>
                <a:gridCol w="1308722">
                  <a:extLst>
                    <a:ext uri="{9D8B030D-6E8A-4147-A177-3AD203B41FA5}">
                      <a16:colId xmlns:a16="http://schemas.microsoft.com/office/drawing/2014/main" val="3947201828"/>
                    </a:ext>
                  </a:extLst>
                </a:gridCol>
                <a:gridCol w="1311315">
                  <a:extLst>
                    <a:ext uri="{9D8B030D-6E8A-4147-A177-3AD203B41FA5}">
                      <a16:colId xmlns:a16="http://schemas.microsoft.com/office/drawing/2014/main" val="2318374425"/>
                    </a:ext>
                  </a:extLst>
                </a:gridCol>
                <a:gridCol w="1311315">
                  <a:extLst>
                    <a:ext uri="{9D8B030D-6E8A-4147-A177-3AD203B41FA5}">
                      <a16:colId xmlns:a16="http://schemas.microsoft.com/office/drawing/2014/main" val="457159656"/>
                    </a:ext>
                  </a:extLst>
                </a:gridCol>
              </a:tblGrid>
              <a:tr h="46763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Mesh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677" marR="66677" marT="33339" marB="3333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Density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Type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677" marR="66677" marT="33339" marB="3333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 Number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677" marR="66677" marT="33339" marB="3333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53638"/>
                  </a:ext>
                </a:extLst>
              </a:tr>
              <a:tr h="807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50,000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100,000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150,000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200,000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663174"/>
                  </a:ext>
                </a:extLst>
              </a:tr>
              <a:tr h="46763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Dragon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677" marR="66677" marT="33339" marB="3333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20ms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51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75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100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21977"/>
                  </a:ext>
                </a:extLst>
              </a:tr>
              <a:tr h="467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28ms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59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114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160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35291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73E43F7-C985-42D2-BAA4-8DF2A32B2231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013B31-4CC6-4CB9-AF3A-14FFDBA0CA6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_x171409016">
            <a:extLst>
              <a:ext uri="{FF2B5EF4-FFF2-40B4-BE49-F238E27FC236}">
                <a16:creationId xmlns:a16="http://schemas.microsoft.com/office/drawing/2014/main" id="{1FBB1726-6F77-4B35-B3CF-3D43C73D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411" y="1578966"/>
            <a:ext cx="4955177" cy="25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22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F49B46-D291-4722-AC16-9012628C4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86499"/>
              </p:ext>
            </p:extLst>
          </p:nvPr>
        </p:nvGraphicFramePr>
        <p:xfrm>
          <a:off x="2894521" y="3866315"/>
          <a:ext cx="6402958" cy="2626560"/>
        </p:xfrm>
        <a:graphic>
          <a:graphicData uri="http://schemas.openxmlformats.org/drawingml/2006/table">
            <a:tbl>
              <a:tblPr/>
              <a:tblGrid>
                <a:gridCol w="1022926">
                  <a:extLst>
                    <a:ext uri="{9D8B030D-6E8A-4147-A177-3AD203B41FA5}">
                      <a16:colId xmlns:a16="http://schemas.microsoft.com/office/drawing/2014/main" val="2994929631"/>
                    </a:ext>
                  </a:extLst>
                </a:gridCol>
                <a:gridCol w="1004368">
                  <a:extLst>
                    <a:ext uri="{9D8B030D-6E8A-4147-A177-3AD203B41FA5}">
                      <a16:colId xmlns:a16="http://schemas.microsoft.com/office/drawing/2014/main" val="3183915249"/>
                    </a:ext>
                  </a:extLst>
                </a:gridCol>
                <a:gridCol w="1092833">
                  <a:extLst>
                    <a:ext uri="{9D8B030D-6E8A-4147-A177-3AD203B41FA5}">
                      <a16:colId xmlns:a16="http://schemas.microsoft.com/office/drawing/2014/main" val="3568671513"/>
                    </a:ext>
                  </a:extLst>
                </a:gridCol>
                <a:gridCol w="1092833">
                  <a:extLst>
                    <a:ext uri="{9D8B030D-6E8A-4147-A177-3AD203B41FA5}">
                      <a16:colId xmlns:a16="http://schemas.microsoft.com/office/drawing/2014/main" val="3947201828"/>
                    </a:ext>
                  </a:extLst>
                </a:gridCol>
                <a:gridCol w="1094999">
                  <a:extLst>
                    <a:ext uri="{9D8B030D-6E8A-4147-A177-3AD203B41FA5}">
                      <a16:colId xmlns:a16="http://schemas.microsoft.com/office/drawing/2014/main" val="2318374425"/>
                    </a:ext>
                  </a:extLst>
                </a:gridCol>
                <a:gridCol w="1094999">
                  <a:extLst>
                    <a:ext uri="{9D8B030D-6E8A-4147-A177-3AD203B41FA5}">
                      <a16:colId xmlns:a16="http://schemas.microsoft.com/office/drawing/2014/main" val="457159656"/>
                    </a:ext>
                  </a:extLst>
                </a:gridCol>
              </a:tblGrid>
              <a:tr h="39049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Mesh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356" marR="76356" marT="38178" marB="3817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Density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Type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356" marR="76356" marT="38178" marB="3817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 Number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356" marR="76356" marT="38178" marB="3817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53638"/>
                  </a:ext>
                </a:extLst>
              </a:tr>
              <a:tr h="674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50,000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100,000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150,000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200,000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663174"/>
                  </a:ext>
                </a:extLst>
              </a:tr>
              <a:tr h="39049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Dragon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356" marR="76356" marT="38178" marB="3817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20ms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51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75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21977"/>
                  </a:ext>
                </a:extLst>
              </a:tr>
              <a:tr h="3904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28ms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59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114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160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352912"/>
                  </a:ext>
                </a:extLst>
              </a:tr>
              <a:tr h="39049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Bunny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356" marR="76356" marT="38178" marB="3817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19ms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40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75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96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695583"/>
                  </a:ext>
                </a:extLst>
              </a:tr>
              <a:tr h="3904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26ms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54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97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129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28641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73E43F7-C985-42D2-BAA4-8DF2A32B2231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013B31-4CC6-4CB9-AF3A-14FFDBA0CA6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68C8796-3B84-4092-BFCD-8B836B08269B}"/>
              </a:ext>
            </a:extLst>
          </p:cNvPr>
          <p:cNvSpPr/>
          <p:nvPr/>
        </p:nvSpPr>
        <p:spPr>
          <a:xfrm>
            <a:off x="3819685" y="1690689"/>
            <a:ext cx="1856881" cy="180553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A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F83AE5D-4FC9-4AA1-9E1B-D4E9AAF7813F}"/>
              </a:ext>
            </a:extLst>
          </p:cNvPr>
          <p:cNvSpPr/>
          <p:nvPr/>
        </p:nvSpPr>
        <p:spPr>
          <a:xfrm>
            <a:off x="6515435" y="1690688"/>
            <a:ext cx="1856882" cy="180553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B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89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44DB-942A-4E64-8826-48CA13E5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문제점 및 향후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4ACBB-4B8D-47B0-82E1-E457D36C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정보 손실에 따른 문제점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파티클의</a:t>
            </a:r>
            <a:r>
              <a:rPr lang="ko-KR" altLang="en-US" dirty="0"/>
              <a:t> 위치와 충돌감지 텍스처에 투영되는 </a:t>
            </a:r>
            <a:r>
              <a:rPr lang="ko-KR" altLang="en-US" dirty="0" err="1"/>
              <a:t>텍셀의</a:t>
            </a:r>
            <a:r>
              <a:rPr lang="ko-KR" altLang="en-US" dirty="0"/>
              <a:t> 위치 문제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파티클</a:t>
            </a:r>
            <a:r>
              <a:rPr lang="ko-KR" altLang="en-US" dirty="0"/>
              <a:t> 또는 오브젝트에 가려지는 경우 충돌을 하지 않는다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볼륨 텍스처를 통한 </a:t>
            </a:r>
            <a:r>
              <a:rPr lang="ko-KR" altLang="en-US" dirty="0" err="1"/>
              <a:t>파티클</a:t>
            </a:r>
            <a:r>
              <a:rPr lang="ko-KR" altLang="en-US" dirty="0"/>
              <a:t> 충돌 처리 연구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BD7613-D635-4A30-A950-D517C3263B0E}"/>
              </a:ext>
            </a:extLst>
          </p:cNvPr>
          <p:cNvSpPr/>
          <p:nvPr/>
        </p:nvSpPr>
        <p:spPr>
          <a:xfrm rot="5400000">
            <a:off x="3309702" y="-1105672"/>
            <a:ext cx="99475" cy="513022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AFA8A2-D463-430B-82A1-CE1CB0EB783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59440" y="1509178"/>
            <a:ext cx="816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48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063F7-3FCA-4AFD-9056-65634124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Mark de Berg,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Otfried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Cheong, Marc van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Kreveld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and Mark Overmars, Computational Geometry Algorithms and Applications 3rd ed., Springer-Verlag Berlin Heidelberg, p318, pp 261-262, pp 99-105, 2008.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Edd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Biddulph. Screen space particle physics, 2013. [http://amietia.com/ssps.html]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Gareth Thomas. Advanced visual effects with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directx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11 : Compute-based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gpu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particle system., 2014. 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Ulf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Assarsson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Tomas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Möller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Optimized View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Fustum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Culling Algorithms, 1999.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Satyan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Coorg, Seth Teller, Real-Time Occlusion Culling for Models with Large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Occluders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1997.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S.Gottschalk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M. C. Lin, D.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Manocha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OBB-Tree: A Hierarchical Structure for Rapid Interference Detection, 1996.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Richard J. Anderson, Tree Data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Structiures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for N-Body Simulation, 1997.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Unreal Engine, GPU Particles with Scene Depth Collision </a:t>
            </a: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[http://api.unrealengine.com/KOR/Resources/ContentExamples/EffectsGallery/1_E/index.html]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Stevan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Miloradovic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Nils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Kavemark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Particle System A Comparison Between Octree-based and Screen Space Particle Collision, 2018.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Jong-Hyun Kim, Acceleration Technique in Particle-based Collision Detection Using Cone Area Based Dynamic Collision Regions, Journal of the Korea Computer Graphics Society, Vol. 25, No. 2, P. 11~18, 2019.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357CBB-AC2B-434B-8180-595C8A174A82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60D18B-9598-4C2E-A2C4-B907E3E281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49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063F7-3FCA-4AFD-9056-65634124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p2. </a:t>
            </a:r>
            <a:r>
              <a:rPr lang="ko-KR" altLang="en-US" sz="1800" dirty="0" err="1"/>
              <a:t>언리얼</a:t>
            </a:r>
            <a:r>
              <a:rPr lang="ko-KR" altLang="en-US" sz="1800" dirty="0"/>
              <a:t> 엔진 </a:t>
            </a:r>
            <a:r>
              <a:rPr lang="ko-KR" altLang="en-US" sz="1800" dirty="0" err="1"/>
              <a:t>파티클</a:t>
            </a:r>
            <a:r>
              <a:rPr lang="ko-KR" altLang="en-US" sz="1800" dirty="0"/>
              <a:t> 충돌 시스템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hlinkClick r:id="rId2"/>
              </a:rPr>
              <a:t>http://api.unrealengine.com/KOR/Resources/ContentExamples/EffectsGallery/1_E/index.html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p2. </a:t>
            </a:r>
            <a:r>
              <a:rPr lang="ko-KR" altLang="en-US" sz="1800" dirty="0"/>
              <a:t>유니티 </a:t>
            </a:r>
            <a:r>
              <a:rPr lang="ko-KR" altLang="en-US" sz="1800" dirty="0" err="1"/>
              <a:t>파티클</a:t>
            </a:r>
            <a:r>
              <a:rPr lang="ko-KR" altLang="en-US" sz="1800" dirty="0"/>
              <a:t> 충돌 시스템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출처</a:t>
            </a:r>
            <a:r>
              <a:rPr lang="en-US" altLang="ko-KR" sz="1800" dirty="0"/>
              <a:t> </a:t>
            </a:r>
            <a:r>
              <a:rPr lang="en-US" altLang="ko-KR" sz="1200" dirty="0">
                <a:hlinkClick r:id="rId3"/>
              </a:rPr>
              <a:t>https://m.blog.naver.com/PostView.nhn?blogId=1108ldh&amp;logNo=221159775717&amp;proxyReferer=https:%2F%2Fwww.google.com%2F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p3. Screen Space Particle Collision </a:t>
            </a:r>
            <a:r>
              <a:rPr lang="ko-KR" altLang="en-US" sz="1800" dirty="0"/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hlinkClick r:id="rId4"/>
              </a:rPr>
              <a:t>http://amietia.com/ssps.html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p3. Octree </a:t>
            </a:r>
            <a:r>
              <a:rPr lang="ko-KR" altLang="en-US" sz="1800" dirty="0"/>
              <a:t>출처 </a:t>
            </a:r>
            <a:r>
              <a:rPr lang="en-US" altLang="ko-KR" sz="1200" dirty="0">
                <a:hlinkClick r:id="rId5"/>
              </a:rPr>
              <a:t>https://ko.wikipedia.org/wiki/%ED%8C%94%EC%A7%84%ED%8A%B8%EB%A6%AC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p6. </a:t>
            </a:r>
            <a:r>
              <a:rPr lang="ko-KR" altLang="en-US" sz="1800" dirty="0"/>
              <a:t>트랜스폼 피드백 그림 출처</a:t>
            </a:r>
            <a:r>
              <a:rPr lang="en-US" altLang="ko-KR" sz="1800" dirty="0"/>
              <a:t> </a:t>
            </a:r>
            <a:r>
              <a:rPr lang="en-US" altLang="ko-KR" sz="1800" dirty="0">
                <a:hlinkClick r:id="rId6"/>
              </a:rPr>
              <a:t>http://ogldev.org/www/tutorial28/tutorial28.html</a:t>
            </a:r>
            <a:endParaRPr lang="ko-KR" altLang="en-US" sz="1800" dirty="0"/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357CBB-AC2B-434B-8180-595C8A174A82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60D18B-9598-4C2E-A2C4-B907E3E281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77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04228-06F5-40A4-9154-BE42ED5C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5E043B-4C63-4FA9-9721-F35B9B3D1C98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62F76B-8484-4CE2-8479-C880493B9A9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CF20D2-7718-45A0-BB9A-00A1CAF1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15" y="3322152"/>
            <a:ext cx="4044043" cy="232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4816F-3698-4133-8BF7-F348826F37C4}"/>
              </a:ext>
            </a:extLst>
          </p:cNvPr>
          <p:cNvSpPr txBox="1"/>
          <p:nvPr/>
        </p:nvSpPr>
        <p:spPr>
          <a:xfrm>
            <a:off x="1500533" y="5647477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Octree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FD1ACAB-3DFC-4FDA-89FE-A806AAE0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25" y="3620804"/>
            <a:ext cx="4013718" cy="17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361E9-0EC0-40E6-B4A9-2ABB924EF8FA}"/>
              </a:ext>
            </a:extLst>
          </p:cNvPr>
          <p:cNvSpPr txBox="1"/>
          <p:nvPr/>
        </p:nvSpPr>
        <p:spPr>
          <a:xfrm>
            <a:off x="6748125" y="5647477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Screen Space Particle Collision(SSPC)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79084-490F-4A46-B7D9-6DF64DA28BF6}"/>
              </a:ext>
            </a:extLst>
          </p:cNvPr>
          <p:cNvSpPr txBox="1"/>
          <p:nvPr/>
        </p:nvSpPr>
        <p:spPr>
          <a:xfrm>
            <a:off x="794330" y="1712673"/>
            <a:ext cx="10559470" cy="91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indent="-28575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Particle System A Comparison Between Octree-based and Screen Space Particle Collision </a:t>
            </a:r>
            <a:b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</a:b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   (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Stevan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Miloradovic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, Nils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Kavemark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)</a:t>
            </a:r>
            <a:endParaRPr lang="en-US" altLang="ko-KR" sz="20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228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0211B-F93D-4B90-A41D-6F6A48D9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 목적</a:t>
            </a:r>
            <a:endParaRPr lang="ko-KR" altLang="en-US" dirty="0"/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AC19762B-7F7C-47D3-A2AE-1FA238A9F27F}"/>
              </a:ext>
            </a:extLst>
          </p:cNvPr>
          <p:cNvSpPr/>
          <p:nvPr/>
        </p:nvSpPr>
        <p:spPr>
          <a:xfrm>
            <a:off x="6096000" y="2156161"/>
            <a:ext cx="2197722" cy="2128885"/>
          </a:xfrm>
          <a:prstGeom prst="pent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오각형 8">
            <a:extLst>
              <a:ext uri="{FF2B5EF4-FFF2-40B4-BE49-F238E27FC236}">
                <a16:creationId xmlns:a16="http://schemas.microsoft.com/office/drawing/2014/main" id="{5E219415-6370-4381-9192-F39FE5D94644}"/>
              </a:ext>
            </a:extLst>
          </p:cNvPr>
          <p:cNvSpPr/>
          <p:nvPr/>
        </p:nvSpPr>
        <p:spPr>
          <a:xfrm rot="2189478">
            <a:off x="4267476" y="2775132"/>
            <a:ext cx="2197722" cy="2128885"/>
          </a:xfrm>
          <a:prstGeom prst="pent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2CC22-4CAD-400D-83A7-53F12BEB4B95}"/>
              </a:ext>
            </a:extLst>
          </p:cNvPr>
          <p:cNvSpPr txBox="1"/>
          <p:nvPr/>
        </p:nvSpPr>
        <p:spPr>
          <a:xfrm>
            <a:off x="4471759" y="3598617"/>
            <a:ext cx="1789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Real-Time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BA5CF-6B55-4D84-A387-0435B1063251}"/>
              </a:ext>
            </a:extLst>
          </p:cNvPr>
          <p:cNvSpPr txBox="1"/>
          <p:nvPr/>
        </p:nvSpPr>
        <p:spPr>
          <a:xfrm>
            <a:off x="6003790" y="2843135"/>
            <a:ext cx="237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Between</a:t>
            </a:r>
          </a:p>
          <a:p>
            <a:pPr algn="ctr"/>
            <a:r>
              <a:rPr lang="en-US" altLang="ko-KR" sz="2800" dirty="0"/>
              <a:t>Particles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905A3-C5E1-4895-8181-5DCEE36F4FEB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ED616B9-A70E-41E8-9601-6F1E2FC1121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D007086-7F13-4C76-943E-BB3C97B6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53741"/>
            <a:ext cx="10515600" cy="52322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실시간 렌더링 환경에서의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97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단계</a:t>
            </a:r>
            <a:endParaRPr lang="en-US" altLang="ko-KR" dirty="0"/>
          </a:p>
          <a:p>
            <a:pPr lvl="1"/>
            <a:r>
              <a:rPr lang="ko-KR" altLang="en-US" dirty="0" err="1"/>
              <a:t>파티클</a:t>
            </a:r>
            <a:r>
              <a:rPr lang="ko-KR" altLang="en-US" dirty="0"/>
              <a:t> 충돌처리</a:t>
            </a:r>
            <a:endParaRPr lang="en-US" altLang="ko-KR" dirty="0"/>
          </a:p>
          <a:p>
            <a:pPr lvl="1"/>
            <a:r>
              <a:rPr lang="ko-KR" altLang="en-US" dirty="0" err="1"/>
              <a:t>파티클</a:t>
            </a:r>
            <a:r>
              <a:rPr lang="ko-KR" altLang="en-US" dirty="0"/>
              <a:t> 업데이트</a:t>
            </a:r>
            <a:endParaRPr lang="en-US" altLang="ko-KR" dirty="0"/>
          </a:p>
          <a:p>
            <a:pPr lvl="1"/>
            <a:r>
              <a:rPr lang="ko-KR" altLang="en-US" dirty="0"/>
              <a:t>충돌 감지 텍스처 업데이트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렌더</a:t>
            </a:r>
            <a:r>
              <a:rPr lang="ko-KR" altLang="en-US" dirty="0"/>
              <a:t> 단계</a:t>
            </a:r>
            <a:endParaRPr lang="en-US" altLang="ko-KR" dirty="0"/>
          </a:p>
          <a:p>
            <a:pPr lvl="1"/>
            <a:r>
              <a:rPr lang="ko-KR" altLang="en-US" dirty="0"/>
              <a:t>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85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단계</a:t>
            </a:r>
            <a:endParaRPr lang="en-US" altLang="ko-KR" dirty="0"/>
          </a:p>
        </p:txBody>
      </p:sp>
      <p:pic>
        <p:nvPicPr>
          <p:cNvPr id="2049" name="_x171483504">
            <a:extLst>
              <a:ext uri="{FF2B5EF4-FFF2-40B4-BE49-F238E27FC236}">
                <a16:creationId xmlns:a16="http://schemas.microsoft.com/office/drawing/2014/main" id="{F2D636A3-B50B-4FFA-917D-BC311F8D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16" y="2844251"/>
            <a:ext cx="7142568" cy="36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93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렌더링 단계</a:t>
            </a:r>
            <a:endParaRPr lang="en-US" altLang="ko-KR" dirty="0"/>
          </a:p>
          <a:p>
            <a:pPr lvl="1"/>
            <a:r>
              <a:rPr lang="ko-KR" altLang="en-US" dirty="0"/>
              <a:t>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</a:t>
            </a:r>
          </a:p>
        </p:txBody>
      </p:sp>
      <p:pic>
        <p:nvPicPr>
          <p:cNvPr id="2051" name="_x171526520">
            <a:extLst>
              <a:ext uri="{FF2B5EF4-FFF2-40B4-BE49-F238E27FC236}">
                <a16:creationId xmlns:a16="http://schemas.microsoft.com/office/drawing/2014/main" id="{5272346B-084A-43AC-BA82-15CCDDFA1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1" y="2937696"/>
            <a:ext cx="7501797" cy="383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3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929B8F-72E4-4D3C-834F-8A4B5E370B43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446170-83A7-4315-A036-9C6A6D5FD50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674DECA-F009-4CFC-A9C1-3528616D7D2B}"/>
              </a:ext>
            </a:extLst>
          </p:cNvPr>
          <p:cNvSpPr txBox="1">
            <a:spLocks/>
          </p:cNvSpPr>
          <p:nvPr/>
        </p:nvSpPr>
        <p:spPr>
          <a:xfrm>
            <a:off x="8718830" y="1120249"/>
            <a:ext cx="3050804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/>
              <a:t>파티클의</a:t>
            </a:r>
            <a:r>
              <a:rPr lang="ko-KR" altLang="en-US" sz="2000" dirty="0"/>
              <a:t> 업데이트 방식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3FD656-F808-4C42-A313-049E3ECB0A6F}"/>
              </a:ext>
            </a:extLst>
          </p:cNvPr>
          <p:cNvSpPr/>
          <p:nvPr/>
        </p:nvSpPr>
        <p:spPr>
          <a:xfrm rot="5400000">
            <a:off x="10097275" y="139788"/>
            <a:ext cx="45719" cy="2802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C47794-13A5-4B80-9C08-9E97096A40C1}"/>
              </a:ext>
            </a:extLst>
          </p:cNvPr>
          <p:cNvGrpSpPr/>
          <p:nvPr/>
        </p:nvGrpSpPr>
        <p:grpSpPr>
          <a:xfrm>
            <a:off x="6088287" y="2903089"/>
            <a:ext cx="5433153" cy="1983092"/>
            <a:chOff x="-1521322" y="3233036"/>
            <a:chExt cx="7298871" cy="285670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DEE6986-E999-48F7-96A9-23E3700418B6}"/>
                </a:ext>
              </a:extLst>
            </p:cNvPr>
            <p:cNvSpPr/>
            <p:nvPr/>
          </p:nvSpPr>
          <p:spPr>
            <a:xfrm>
              <a:off x="-1521322" y="3233036"/>
              <a:ext cx="7298871" cy="285670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</a:rPr>
                <a:t>Transform Feedback Buffer Object</a:t>
              </a: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65DAC76-A829-417D-A4EC-13D890E9B022}"/>
                </a:ext>
              </a:extLst>
            </p:cNvPr>
            <p:cNvSpPr/>
            <p:nvPr/>
          </p:nvSpPr>
          <p:spPr>
            <a:xfrm>
              <a:off x="3448754" y="3970287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Collision Time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114F78-AC52-405C-AEE5-041EF1A1E33A}"/>
                </a:ext>
              </a:extLst>
            </p:cNvPr>
            <p:cNvSpPr/>
            <p:nvPr/>
          </p:nvSpPr>
          <p:spPr>
            <a:xfrm>
              <a:off x="1932797" y="4197534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Speed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6511899-287F-4B84-BD43-97C5D7AB18FA}"/>
                </a:ext>
              </a:extLst>
            </p:cNvPr>
            <p:cNvSpPr/>
            <p:nvPr/>
          </p:nvSpPr>
          <p:spPr>
            <a:xfrm>
              <a:off x="416841" y="4409984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Direction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897AE97-F641-4043-8890-E49A1CC758BA}"/>
                </a:ext>
              </a:extLst>
            </p:cNvPr>
            <p:cNvSpPr/>
            <p:nvPr/>
          </p:nvSpPr>
          <p:spPr>
            <a:xfrm>
              <a:off x="-1099115" y="4746825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Position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E9780D-93F3-41B4-BEC1-1030D42ABAA0}"/>
              </a:ext>
            </a:extLst>
          </p:cNvPr>
          <p:cNvGrpSpPr/>
          <p:nvPr/>
        </p:nvGrpSpPr>
        <p:grpSpPr>
          <a:xfrm>
            <a:off x="5101661" y="3356675"/>
            <a:ext cx="5433153" cy="1983092"/>
            <a:chOff x="-1521322" y="3233036"/>
            <a:chExt cx="7298871" cy="285670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A1EB76A-E1AF-413B-9019-D6F8A1613B4D}"/>
                </a:ext>
              </a:extLst>
            </p:cNvPr>
            <p:cNvSpPr/>
            <p:nvPr/>
          </p:nvSpPr>
          <p:spPr>
            <a:xfrm>
              <a:off x="-1521322" y="3233036"/>
              <a:ext cx="7298871" cy="285670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</a:rPr>
                <a:t>Transform Feedback Buffer Object</a:t>
              </a: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E67AFFD-3A59-4C5D-8ADA-0C448312129F}"/>
                </a:ext>
              </a:extLst>
            </p:cNvPr>
            <p:cNvSpPr/>
            <p:nvPr/>
          </p:nvSpPr>
          <p:spPr>
            <a:xfrm>
              <a:off x="3448754" y="3970287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Collision Time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7926FBE-FA53-447B-93E6-E872B207D7C0}"/>
                </a:ext>
              </a:extLst>
            </p:cNvPr>
            <p:cNvSpPr/>
            <p:nvPr/>
          </p:nvSpPr>
          <p:spPr>
            <a:xfrm>
              <a:off x="1932797" y="4197534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Speed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E5751FB-409D-4B29-B4F5-793E03C46655}"/>
                </a:ext>
              </a:extLst>
            </p:cNvPr>
            <p:cNvSpPr/>
            <p:nvPr/>
          </p:nvSpPr>
          <p:spPr>
            <a:xfrm>
              <a:off x="416841" y="4409984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Direction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1B34110-C41E-4F76-84A6-DB3497D9B181}"/>
                </a:ext>
              </a:extLst>
            </p:cNvPr>
            <p:cNvSpPr/>
            <p:nvPr/>
          </p:nvSpPr>
          <p:spPr>
            <a:xfrm>
              <a:off x="-1099114" y="4746825"/>
              <a:ext cx="1872016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Position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980B4-B5B9-4304-A4A7-EC0119D9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01" y="1947385"/>
            <a:ext cx="3179844" cy="415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B275F3-0FA8-44D3-BCF5-F30BE84E9B7E}"/>
              </a:ext>
            </a:extLst>
          </p:cNvPr>
          <p:cNvSpPr txBox="1"/>
          <p:nvPr/>
        </p:nvSpPr>
        <p:spPr>
          <a:xfrm>
            <a:off x="805647" y="6105051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 Feedback</a:t>
            </a:r>
          </a:p>
        </p:txBody>
      </p:sp>
    </p:spTree>
    <p:extLst>
      <p:ext uri="{BB962C8B-B14F-4D97-AF65-F5344CB8AC3E}">
        <p14:creationId xmlns:p14="http://schemas.microsoft.com/office/powerpoint/2010/main" val="378634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3A488-B1DF-454A-83FB-39EAFD84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충돌 감지 텍스처</a:t>
            </a:r>
            <a:r>
              <a:rPr lang="en-US" altLang="ko-KR" dirty="0"/>
              <a:t>(Collision Detection Texture)</a:t>
            </a:r>
          </a:p>
          <a:p>
            <a:pPr lvl="1"/>
            <a:r>
              <a:rPr lang="ko-KR" altLang="en-US" dirty="0"/>
              <a:t>충돌 감지 카메라를 통해 생성되는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/>
              <a:t>Texture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60BC8B-953C-4108-BF5F-43CCC55FFFAA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966F64-0D15-446A-8E1B-8981B3414FA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0712DB8-D592-4572-85EF-0FA684CF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96" y="2834740"/>
            <a:ext cx="6414407" cy="36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2422</Words>
  <Application>Microsoft Office PowerPoint</Application>
  <PresentationFormat>와이드스크린</PresentationFormat>
  <Paragraphs>449</Paragraphs>
  <Slides>25</Slides>
  <Notes>23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은 바탕</vt:lpstr>
      <vt:lpstr>한양신명조</vt:lpstr>
      <vt:lpstr>Arial</vt:lpstr>
      <vt:lpstr>Calibri</vt:lpstr>
      <vt:lpstr>Office 테마</vt:lpstr>
      <vt:lpstr>이미지 기반 파티클  충돌 처리 시스템  </vt:lpstr>
      <vt:lpstr>개요</vt:lpstr>
      <vt:lpstr>관련 연구</vt:lpstr>
      <vt:lpstr>연구 목적</vt:lpstr>
      <vt:lpstr>시스템 설계</vt:lpstr>
      <vt:lpstr>시스템 설계</vt:lpstr>
      <vt:lpstr>시스템 설계</vt:lpstr>
      <vt:lpstr>시스템 설계</vt:lpstr>
      <vt:lpstr>충돌 처리</vt:lpstr>
      <vt:lpstr>충돌 처리</vt:lpstr>
      <vt:lpstr>충돌 처리</vt:lpstr>
      <vt:lpstr>충돌 처리</vt:lpstr>
      <vt:lpstr>렌더 단계</vt:lpstr>
      <vt:lpstr>벤치마크 환경 </vt:lpstr>
      <vt:lpstr>성능 측정 방법</vt:lpstr>
      <vt:lpstr>결과</vt:lpstr>
      <vt:lpstr>결과</vt:lpstr>
      <vt:lpstr>결과</vt:lpstr>
      <vt:lpstr>결과</vt:lpstr>
      <vt:lpstr>결과</vt:lpstr>
      <vt:lpstr>결과</vt:lpstr>
      <vt:lpstr>결과</vt:lpstr>
      <vt:lpstr>문제점 및 향후 연구</vt:lpstr>
      <vt:lpstr>외부 자료</vt:lpstr>
      <vt:lpstr>외부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이미지 기반 파티클  충돌 처리 시스템</dc:title>
  <dc:creator>용선</dc:creator>
  <cp:lastModifiedBy>이용선(2019711005)</cp:lastModifiedBy>
  <cp:revision>796</cp:revision>
  <dcterms:created xsi:type="dcterms:W3CDTF">2020-08-17T14:48:23Z</dcterms:created>
  <dcterms:modified xsi:type="dcterms:W3CDTF">2020-12-15T04:52:17Z</dcterms:modified>
</cp:coreProperties>
</file>